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notesMasterIdLst>
    <p:notesMasterId r:id="rId11"/>
  </p:notesMasterIdLst>
  <p:sldIdLst>
    <p:sldId id="256" r:id="rId2"/>
    <p:sldId id="257" r:id="rId3"/>
    <p:sldId id="262" r:id="rId4"/>
    <p:sldId id="264" r:id="rId5"/>
    <p:sldId id="263" r:id="rId6"/>
    <p:sldId id="261" r:id="rId7"/>
    <p:sldId id="266" r:id="rId8"/>
    <p:sldId id="267" r:id="rId9"/>
    <p:sldId id="269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得意黑" pitchFamily="2" charset="-122"/>
      <p:italic r:id="rId18"/>
    </p:embeddedFont>
    <p:embeddedFont>
      <p:font typeface="等线" panose="02010600030101010101" pitchFamily="2" charset="-122"/>
      <p:regular r:id="rId19"/>
      <p:bold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8" autoAdjust="0"/>
    <p:restoredTop sz="81614" autoAdjust="0"/>
  </p:normalViewPr>
  <p:slideViewPr>
    <p:cSldViewPr snapToGrid="0">
      <p:cViewPr varScale="1">
        <p:scale>
          <a:sx n="97" d="100"/>
          <a:sy n="97" d="100"/>
        </p:scale>
        <p:origin x="1056" y="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7082CE-F160-4EDF-A0F8-D303E389AEE1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85FCC5-0E86-43AB-9CE5-B9BF579FD1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3760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85FCC5-0E86-43AB-9CE5-B9BF579FD13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525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题目：计算</a:t>
            </a:r>
            <a:r>
              <a:rPr lang="en-US" altLang="zh-CN" dirty="0"/>
              <a:t>0.1101×-0.1011</a:t>
            </a:r>
          </a:p>
          <a:p>
            <a:r>
              <a:rPr lang="zh-CN" altLang="en-US" dirty="0"/>
              <a:t>计算机原码一位乘法：</a:t>
            </a:r>
            <a:r>
              <a:rPr lang="en-US" altLang="zh-CN" dirty="0"/>
              <a:t>1</a:t>
            </a:r>
            <a:r>
              <a:rPr lang="zh-CN" altLang="en-US" dirty="0"/>
              <a:t>、把符号用异或算法算出；</a:t>
            </a:r>
            <a:r>
              <a:rPr lang="en-US" altLang="zh-CN" dirty="0"/>
              <a:t>2</a:t>
            </a:r>
            <a:r>
              <a:rPr lang="zh-CN" altLang="en-US" dirty="0"/>
              <a:t>、数值部分用原码直接计算其绝对值</a:t>
            </a:r>
            <a:endParaRPr lang="en-US" altLang="zh-CN" dirty="0"/>
          </a:p>
          <a:p>
            <a:r>
              <a:rPr lang="zh-CN" altLang="en-US" dirty="0"/>
              <a:t>所以此处直接计算数值部分的绝对值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85FCC5-0E86-43AB-9CE5-B9BF579FD13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6307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看乘数末位，</a:t>
            </a:r>
            <a:r>
              <a:rPr lang="en-US" altLang="zh-CN" dirty="0"/>
              <a:t>1</a:t>
            </a:r>
            <a:r>
              <a:rPr lang="zh-CN" altLang="en-US" dirty="0"/>
              <a:t>则＋乘数右移，</a:t>
            </a:r>
            <a:r>
              <a:rPr lang="en-US" altLang="zh-CN" dirty="0"/>
              <a:t>0</a:t>
            </a:r>
            <a:r>
              <a:rPr lang="zh-CN" altLang="en-US" dirty="0"/>
              <a:t>则＋</a:t>
            </a:r>
            <a:r>
              <a:rPr lang="en-US" altLang="zh-CN" dirty="0"/>
              <a:t>0</a:t>
            </a:r>
            <a:r>
              <a:rPr lang="zh-CN" altLang="en-US" dirty="0"/>
              <a:t>，右移。</a:t>
            </a:r>
            <a:r>
              <a:rPr lang="en-US" altLang="zh-CN" dirty="0"/>
              <a:t>0</a:t>
            </a:r>
            <a:r>
              <a:rPr lang="zh-CN" altLang="en-US" dirty="0"/>
              <a:t>可以进化成直接右移。</a:t>
            </a:r>
            <a:endParaRPr lang="en-US" altLang="zh-CN" dirty="0"/>
          </a:p>
          <a:p>
            <a:r>
              <a:rPr lang="zh-CN" altLang="en-US" dirty="0"/>
              <a:t>得出的是原题目</a:t>
            </a:r>
            <a:r>
              <a:rPr lang="en-US" altLang="zh-CN" dirty="0"/>
              <a:t>0.1101×-0.1011</a:t>
            </a:r>
            <a:r>
              <a:rPr lang="zh-CN" altLang="en-US" dirty="0"/>
              <a:t>的正确答案的绝对值，因为最初计算得符号为－，则答案为</a:t>
            </a:r>
            <a:r>
              <a:rPr lang="en-US" altLang="zh-CN" dirty="0"/>
              <a:t>1.10001111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85FCC5-0E86-43AB-9CE5-B9BF579FD13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384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Booth</a:t>
            </a:r>
            <a:r>
              <a:rPr lang="zh-CN" altLang="en-US" dirty="0"/>
              <a:t>算法是采用符号位直接带入式子计算的方式，而且有一个乘数需要用两位符号位来表达，另一个乘数用一位符号位来表达。并且，用一位数符号位的乘数后需要附加一位，用以结合乘数末位判断下一步操作。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85FCC5-0E86-43AB-9CE5-B9BF579FD13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61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蓝色块为乘数末位，灰色块为附加位，根据补码的移位补位规则，右移之后，补符号位。</a:t>
            </a:r>
            <a:endParaRPr lang="en-US" altLang="zh-CN" dirty="0"/>
          </a:p>
          <a:p>
            <a:r>
              <a:rPr lang="zh-CN" altLang="en-US" dirty="0"/>
              <a:t>采用</a:t>
            </a:r>
            <a:r>
              <a:rPr lang="en-US" altLang="zh-CN" dirty="0"/>
              <a:t>booth</a:t>
            </a:r>
            <a:r>
              <a:rPr lang="zh-CN" altLang="en-US" dirty="0"/>
              <a:t>算法的优势：</a:t>
            </a:r>
            <a:r>
              <a:rPr lang="en-US" altLang="zh-CN" dirty="0"/>
              <a:t>1</a:t>
            </a:r>
            <a:r>
              <a:rPr lang="zh-CN" altLang="en-US" dirty="0"/>
              <a:t>、计算机内部存储数字就是采用补码形式存储，计算时不必换成其他形式，加快计算机计算速度；</a:t>
            </a:r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booth</a:t>
            </a:r>
            <a:r>
              <a:rPr lang="zh-CN" altLang="en-US" dirty="0"/>
              <a:t>算法可以连带数的符号进行计算，不用额外用异或计算符号，在硬件配置中也可以使电路更加简明。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85FCC5-0E86-43AB-9CE5-B9BF579FD13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935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867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349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93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1465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372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133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65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4113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41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024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52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73718-F84C-4FE0-AC95-5B0165A15589}" type="datetimeFigureOut">
              <a:rPr lang="zh-CN" altLang="en-US" smtClean="0"/>
              <a:t>2023/2/26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9DFB3-9532-4156-A483-CE38750B864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12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7903FE4-B8E8-415C-F2A4-3312B336E5E5}"/>
              </a:ext>
            </a:extLst>
          </p:cNvPr>
          <p:cNvSpPr txBox="1"/>
          <p:nvPr/>
        </p:nvSpPr>
        <p:spPr>
          <a:xfrm>
            <a:off x="1827843" y="276846"/>
            <a:ext cx="8536311" cy="33952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500" b="1" dirty="0">
                <a:latin typeface="得意黑" pitchFamily="2" charset="-122"/>
                <a:ea typeface="得意黑" pitchFamily="2" charset="-122"/>
              </a:rPr>
              <a:t>计算机组成原理</a:t>
            </a:r>
            <a:endParaRPr lang="en-US" altLang="zh-CN" sz="11500" b="1" dirty="0">
              <a:latin typeface="得意黑" pitchFamily="2" charset="-122"/>
              <a:ea typeface="得意黑" pitchFamily="2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3200" dirty="0">
                <a:latin typeface="得意黑" pitchFamily="2" charset="-122"/>
                <a:ea typeface="得意黑" pitchFamily="2" charset="-122"/>
              </a:rPr>
              <a:t>——</a:t>
            </a:r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用机器码计算乘法  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0118C07-1154-3384-3DC9-02120F467381}"/>
              </a:ext>
            </a:extLst>
          </p:cNvPr>
          <p:cNvSpPr txBox="1"/>
          <p:nvPr/>
        </p:nvSpPr>
        <p:spPr>
          <a:xfrm>
            <a:off x="4999383" y="4972167"/>
            <a:ext cx="21932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得意黑" pitchFamily="2" charset="-122"/>
                <a:ea typeface="得意黑" pitchFamily="2" charset="-122"/>
              </a:rPr>
              <a:t>汇报人：皮昊旋</a:t>
            </a:r>
          </a:p>
        </p:txBody>
      </p:sp>
    </p:spTree>
    <p:extLst>
      <p:ext uri="{BB962C8B-B14F-4D97-AF65-F5344CB8AC3E}">
        <p14:creationId xmlns:p14="http://schemas.microsoft.com/office/powerpoint/2010/main" val="640538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F5AF93C-BFF2-3DAC-54E6-F20023E5AA03}"/>
              </a:ext>
            </a:extLst>
          </p:cNvPr>
          <p:cNvSpPr txBox="1"/>
          <p:nvPr/>
        </p:nvSpPr>
        <p:spPr>
          <a:xfrm>
            <a:off x="625643" y="425117"/>
            <a:ext cx="2342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计算机组成原理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007849E-26F3-CFAA-2D98-D858EA2FC349}"/>
              </a:ext>
            </a:extLst>
          </p:cNvPr>
          <p:cNvSpPr txBox="1"/>
          <p:nvPr/>
        </p:nvSpPr>
        <p:spPr>
          <a:xfrm>
            <a:off x="10146631" y="425117"/>
            <a:ext cx="1419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原码乘法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73679CB-26DE-EC8C-04A3-7625B2D49C50}"/>
              </a:ext>
            </a:extLst>
          </p:cNvPr>
          <p:cNvSpPr txBox="1"/>
          <p:nvPr/>
        </p:nvSpPr>
        <p:spPr>
          <a:xfrm>
            <a:off x="881369" y="1491961"/>
            <a:ext cx="21563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展示笔算乘法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E01EF14-E39B-4793-6EA6-5F5F8B84F47D}"/>
              </a:ext>
            </a:extLst>
          </p:cNvPr>
          <p:cNvGrpSpPr/>
          <p:nvPr/>
        </p:nvGrpSpPr>
        <p:grpSpPr>
          <a:xfrm>
            <a:off x="525687" y="2620361"/>
            <a:ext cx="3050467" cy="4154984"/>
            <a:chOff x="2775284" y="3842084"/>
            <a:chExt cx="2505036" cy="415498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7112F90-3B76-C9F3-529F-B72275A7D1A1}"/>
                </a:ext>
              </a:extLst>
            </p:cNvPr>
            <p:cNvSpPr txBox="1"/>
            <p:nvPr/>
          </p:nvSpPr>
          <p:spPr>
            <a:xfrm>
              <a:off x="2775284" y="3842084"/>
              <a:ext cx="2505036" cy="4154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                0. 1  1  0  1</a:t>
              </a:r>
            </a:p>
            <a:p>
              <a:r>
                <a:rPr lang="en-US" altLang="zh-CN" sz="2400" b="1" dirty="0"/>
                <a:t>           ×  0. 1  0  1  1</a:t>
              </a:r>
            </a:p>
            <a:p>
              <a:r>
                <a:rPr lang="en-US" altLang="zh-CN" sz="2400" b="1" dirty="0"/>
                <a:t>                    1  1  0  1</a:t>
              </a:r>
            </a:p>
            <a:p>
              <a:r>
                <a:rPr lang="en-US" altLang="zh-CN" sz="2400" b="1" dirty="0"/>
                <a:t>                1  1  0  1</a:t>
              </a:r>
            </a:p>
            <a:p>
              <a:r>
                <a:rPr lang="en-US" altLang="zh-CN" sz="2400" b="1" dirty="0"/>
                <a:t>            0  0  0  0</a:t>
              </a:r>
            </a:p>
            <a:p>
              <a:r>
                <a:rPr lang="en-US" altLang="zh-CN" sz="2400" b="1" dirty="0"/>
                <a:t>        1  1  0  1 </a:t>
              </a:r>
            </a:p>
            <a:p>
              <a:r>
                <a:rPr lang="en-US" altLang="zh-CN" sz="2400" b="1" dirty="0"/>
                <a:t>0.1  0  0  0  1  1  1  1 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C172CB2A-2239-CCF2-7B23-FF5EDD377D8A}"/>
                </a:ext>
              </a:extLst>
            </p:cNvPr>
            <p:cNvCxnSpPr>
              <a:cxnSpLocks/>
            </p:cNvCxnSpPr>
            <p:nvPr/>
          </p:nvCxnSpPr>
          <p:spPr>
            <a:xfrm>
              <a:off x="2823593" y="4590638"/>
              <a:ext cx="2133601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8F51B01-23A3-6C07-9079-0266AC63522B}"/>
                </a:ext>
              </a:extLst>
            </p:cNvPr>
            <p:cNvCxnSpPr>
              <a:cxnSpLocks/>
            </p:cNvCxnSpPr>
            <p:nvPr/>
          </p:nvCxnSpPr>
          <p:spPr>
            <a:xfrm>
              <a:off x="2775284" y="6102606"/>
              <a:ext cx="2254736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791C200E-CF8E-270D-6C13-0615A9983D9A}"/>
              </a:ext>
            </a:extLst>
          </p:cNvPr>
          <p:cNvSpPr txBox="1"/>
          <p:nvPr/>
        </p:nvSpPr>
        <p:spPr>
          <a:xfrm>
            <a:off x="4042181" y="2519996"/>
            <a:ext cx="7880684" cy="1952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就上式分析笔算乘法对计算机的困难：</a:t>
            </a:r>
            <a:endParaRPr lang="en-US" altLang="zh-CN" sz="2800" dirty="0">
              <a:latin typeface="得意黑" pitchFamily="2" charset="-122"/>
              <a:ea typeface="得意黑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1.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机器难以一次性将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4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个数相加得到结果；</a:t>
            </a:r>
            <a:endParaRPr lang="en-US" altLang="zh-CN" sz="2800" dirty="0">
              <a:latin typeface="得意黑" pitchFamily="2" charset="-122"/>
              <a:ea typeface="得意黑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2.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需要四个存储单元将每次计算的结果储存，造成空间浪费。</a:t>
            </a:r>
          </a:p>
        </p:txBody>
      </p:sp>
    </p:spTree>
    <p:extLst>
      <p:ext uri="{BB962C8B-B14F-4D97-AF65-F5344CB8AC3E}">
        <p14:creationId xmlns:p14="http://schemas.microsoft.com/office/powerpoint/2010/main" val="897268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F5AF93C-BFF2-3DAC-54E6-F20023E5AA03}"/>
              </a:ext>
            </a:extLst>
          </p:cNvPr>
          <p:cNvSpPr txBox="1"/>
          <p:nvPr/>
        </p:nvSpPr>
        <p:spPr>
          <a:xfrm>
            <a:off x="625643" y="425117"/>
            <a:ext cx="2342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计算机组成原理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FF645E1-5FB8-63EA-3F2D-C82769A5C661}"/>
              </a:ext>
            </a:extLst>
          </p:cNvPr>
          <p:cNvSpPr txBox="1"/>
          <p:nvPr/>
        </p:nvSpPr>
        <p:spPr>
          <a:xfrm>
            <a:off x="10146631" y="425117"/>
            <a:ext cx="1419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原码乘法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C8359C4-4D1B-B23A-B835-3AFE1B95BE55}"/>
              </a:ext>
            </a:extLst>
          </p:cNvPr>
          <p:cNvSpPr txBox="1"/>
          <p:nvPr/>
        </p:nvSpPr>
        <p:spPr>
          <a:xfrm>
            <a:off x="4493638" y="1404281"/>
            <a:ext cx="3204723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得意黑" pitchFamily="2" charset="-122"/>
                <a:ea typeface="得意黑" pitchFamily="2" charset="-122"/>
              </a:rPr>
              <a:t>	sum1 = 1;</a:t>
            </a:r>
          </a:p>
          <a:p>
            <a:r>
              <a:rPr lang="en-US" altLang="zh-CN" sz="3200" b="1" dirty="0">
                <a:latin typeface="得意黑" pitchFamily="2" charset="-122"/>
                <a:ea typeface="得意黑" pitchFamily="2" charset="-122"/>
              </a:rPr>
              <a:t>	sum2 = sum1 + 2;</a:t>
            </a:r>
          </a:p>
          <a:p>
            <a:r>
              <a:rPr lang="en-US" altLang="zh-CN" sz="3200" b="1" dirty="0">
                <a:latin typeface="得意黑" pitchFamily="2" charset="-122"/>
                <a:ea typeface="得意黑" pitchFamily="2" charset="-122"/>
              </a:rPr>
              <a:t>	sum3 = sum2 + 3;</a:t>
            </a:r>
          </a:p>
          <a:p>
            <a:r>
              <a:rPr lang="en-US" altLang="zh-CN" sz="3200" b="1" dirty="0">
                <a:latin typeface="得意黑" pitchFamily="2" charset="-122"/>
                <a:ea typeface="得意黑" pitchFamily="2" charset="-122"/>
              </a:rPr>
              <a:t>	sum4 = sum3 + 4;</a:t>
            </a:r>
          </a:p>
          <a:p>
            <a:endParaRPr lang="en-US" altLang="zh-CN" sz="3200" b="1" dirty="0">
              <a:latin typeface="得意黑" pitchFamily="2" charset="-122"/>
              <a:ea typeface="得意黑" pitchFamily="2" charset="-122"/>
            </a:endParaRPr>
          </a:p>
          <a:p>
            <a:endParaRPr lang="en-US" altLang="zh-CN" sz="3200" b="1" dirty="0">
              <a:latin typeface="得意黑" pitchFamily="2" charset="-122"/>
              <a:ea typeface="得意黑" pitchFamily="2" charset="-122"/>
            </a:endParaRPr>
          </a:p>
          <a:p>
            <a:r>
              <a:rPr lang="nn-NO" altLang="zh-CN" sz="3200" b="1" dirty="0">
                <a:latin typeface="得意黑" pitchFamily="2" charset="-122"/>
                <a:ea typeface="得意黑" pitchFamily="2" charset="-122"/>
              </a:rPr>
              <a:t>for (i = 1; i &lt;= 4; i++) </a:t>
            </a:r>
          </a:p>
          <a:p>
            <a:r>
              <a:rPr lang="nn-NO" altLang="zh-CN" sz="3200" b="1" dirty="0">
                <a:latin typeface="得意黑" pitchFamily="2" charset="-122"/>
                <a:ea typeface="得意黑" pitchFamily="2" charset="-122"/>
              </a:rPr>
              <a:t>{</a:t>
            </a:r>
            <a:endParaRPr lang="en-US" altLang="zh-CN" sz="3200" b="1" dirty="0">
              <a:latin typeface="得意黑" pitchFamily="2" charset="-122"/>
              <a:ea typeface="得意黑" pitchFamily="2" charset="-122"/>
            </a:endParaRPr>
          </a:p>
          <a:p>
            <a:r>
              <a:rPr lang="en-US" altLang="zh-CN" sz="3200" b="1" dirty="0">
                <a:latin typeface="得意黑" pitchFamily="2" charset="-122"/>
                <a:ea typeface="得意黑" pitchFamily="2" charset="-122"/>
              </a:rPr>
              <a:t>	</a:t>
            </a:r>
            <a:r>
              <a:rPr lang="en-US" altLang="zh-CN" sz="3200" b="1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sum = sum +i;</a:t>
            </a:r>
          </a:p>
          <a:p>
            <a:r>
              <a:rPr lang="en-US" altLang="zh-CN" sz="3200" b="1" dirty="0">
                <a:latin typeface="得意黑" pitchFamily="2" charset="-122"/>
                <a:ea typeface="得意黑" pitchFamily="2" charset="-122"/>
              </a:rPr>
              <a:t>}</a:t>
            </a:r>
            <a:endParaRPr lang="zh-CN" altLang="en-US" sz="3200" b="1" dirty="0">
              <a:latin typeface="得意黑" pitchFamily="2" charset="-122"/>
              <a:ea typeface="得意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7504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F5AF93C-BFF2-3DAC-54E6-F20023E5AA03}"/>
              </a:ext>
            </a:extLst>
          </p:cNvPr>
          <p:cNvSpPr txBox="1"/>
          <p:nvPr/>
        </p:nvSpPr>
        <p:spPr>
          <a:xfrm>
            <a:off x="625643" y="425117"/>
            <a:ext cx="2342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计算机组成原理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007849E-26F3-CFAA-2D98-D858EA2FC349}"/>
              </a:ext>
            </a:extLst>
          </p:cNvPr>
          <p:cNvSpPr txBox="1"/>
          <p:nvPr/>
        </p:nvSpPr>
        <p:spPr>
          <a:xfrm>
            <a:off x="10146631" y="425117"/>
            <a:ext cx="1419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原码乘法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73679CB-26DE-EC8C-04A3-7625B2D49C50}"/>
              </a:ext>
            </a:extLst>
          </p:cNvPr>
          <p:cNvSpPr txBox="1"/>
          <p:nvPr/>
        </p:nvSpPr>
        <p:spPr>
          <a:xfrm>
            <a:off x="2172264" y="1574616"/>
            <a:ext cx="21563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展示笔算乘法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E01EF14-E39B-4793-6EA6-5F5F8B84F47D}"/>
              </a:ext>
            </a:extLst>
          </p:cNvPr>
          <p:cNvGrpSpPr/>
          <p:nvPr/>
        </p:nvGrpSpPr>
        <p:grpSpPr>
          <a:xfrm>
            <a:off x="1816582" y="2703016"/>
            <a:ext cx="3050467" cy="4154984"/>
            <a:chOff x="2775284" y="3842084"/>
            <a:chExt cx="2505036" cy="415498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7112F90-3B76-C9F3-529F-B72275A7D1A1}"/>
                </a:ext>
              </a:extLst>
            </p:cNvPr>
            <p:cNvSpPr txBox="1"/>
            <p:nvPr/>
          </p:nvSpPr>
          <p:spPr>
            <a:xfrm>
              <a:off x="2775284" y="3842084"/>
              <a:ext cx="2505036" cy="4154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                0. 1  1  0  1</a:t>
              </a:r>
            </a:p>
            <a:p>
              <a:r>
                <a:rPr lang="en-US" altLang="zh-CN" sz="2400" b="1" dirty="0"/>
                <a:t>           ×  0. 1  0  1  1</a:t>
              </a:r>
            </a:p>
            <a:p>
              <a:r>
                <a:rPr lang="en-US" altLang="zh-CN" sz="2400" b="1" dirty="0"/>
                <a:t>                    1  1  0  1</a:t>
              </a:r>
            </a:p>
            <a:p>
              <a:r>
                <a:rPr lang="en-US" altLang="zh-CN" sz="2400" b="1" dirty="0"/>
                <a:t>                1  1  0  1</a:t>
              </a:r>
            </a:p>
            <a:p>
              <a:r>
                <a:rPr lang="en-US" altLang="zh-CN" sz="2400" b="1" dirty="0"/>
                <a:t>            0  0  0  0</a:t>
              </a:r>
            </a:p>
            <a:p>
              <a:r>
                <a:rPr lang="en-US" altLang="zh-CN" sz="2400" b="1" dirty="0"/>
                <a:t>        1  1  0  1 </a:t>
              </a:r>
            </a:p>
            <a:p>
              <a:r>
                <a:rPr lang="en-US" altLang="zh-CN" sz="2400" b="1" dirty="0"/>
                <a:t>0.1  0  0  0  1  1  1  1 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C172CB2A-2239-CCF2-7B23-FF5EDD377D8A}"/>
                </a:ext>
              </a:extLst>
            </p:cNvPr>
            <p:cNvCxnSpPr>
              <a:cxnSpLocks/>
            </p:cNvCxnSpPr>
            <p:nvPr/>
          </p:nvCxnSpPr>
          <p:spPr>
            <a:xfrm>
              <a:off x="2823593" y="4590638"/>
              <a:ext cx="2133601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8F51B01-23A3-6C07-9079-0266AC63522B}"/>
                </a:ext>
              </a:extLst>
            </p:cNvPr>
            <p:cNvCxnSpPr>
              <a:cxnSpLocks/>
            </p:cNvCxnSpPr>
            <p:nvPr/>
          </p:nvCxnSpPr>
          <p:spPr>
            <a:xfrm>
              <a:off x="2775284" y="6054480"/>
              <a:ext cx="2254736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791C200E-CF8E-270D-6C13-0615A9983D9A}"/>
              </a:ext>
            </a:extLst>
          </p:cNvPr>
          <p:cNvSpPr txBox="1"/>
          <p:nvPr/>
        </p:nvSpPr>
        <p:spPr>
          <a:xfrm>
            <a:off x="7002379" y="1743923"/>
            <a:ext cx="3122971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规律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1   If 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尾数为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1    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＋被乘数</a:t>
            </a:r>
            <a:endParaRPr lang="en-US" altLang="zh-CN" sz="2800" dirty="0">
              <a:latin typeface="得意黑" pitchFamily="2" charset="-122"/>
              <a:ea typeface="得意黑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2   If 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尾数为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0    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＋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3</a:t>
            </a:r>
            <a:r>
              <a:rPr lang="en-US" altLang="zh-CN" sz="2800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   </a:t>
            </a:r>
            <a:r>
              <a:rPr lang="zh-CN" altLang="en-US" sz="2800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右移</a:t>
            </a:r>
            <a:endParaRPr lang="en-US" altLang="zh-CN" sz="2800" dirty="0">
              <a:solidFill>
                <a:srgbClr val="FF0000"/>
              </a:solidFill>
              <a:latin typeface="得意黑" pitchFamily="2" charset="-122"/>
              <a:ea typeface="得意黑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4</a:t>
            </a:r>
            <a:r>
              <a:rPr lang="en-US" altLang="zh-CN" sz="2800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   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JMP</a:t>
            </a:r>
            <a:r>
              <a:rPr lang="en-US" altLang="zh-CN" sz="2800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 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1</a:t>
            </a:r>
          </a:p>
          <a:p>
            <a:r>
              <a:rPr lang="en-US" altLang="zh-CN" sz="1200" b="1" dirty="0">
                <a:latin typeface="得意黑" pitchFamily="2" charset="-122"/>
                <a:ea typeface="得意黑" pitchFamily="2" charset="-122"/>
              </a:rPr>
              <a:t>                    ·</a:t>
            </a:r>
          </a:p>
          <a:p>
            <a:r>
              <a:rPr lang="zh-CN" altLang="en-US" sz="1200" b="1" dirty="0">
                <a:latin typeface="得意黑" pitchFamily="2" charset="-122"/>
                <a:ea typeface="得意黑" pitchFamily="2" charset="-122"/>
              </a:rPr>
              <a:t>                    </a:t>
            </a:r>
            <a:r>
              <a:rPr lang="en-US" altLang="zh-CN" sz="1200" b="1" dirty="0">
                <a:latin typeface="得意黑" pitchFamily="2" charset="-122"/>
                <a:ea typeface="得意黑" pitchFamily="2" charset="-122"/>
              </a:rPr>
              <a:t>·</a:t>
            </a:r>
          </a:p>
          <a:p>
            <a:r>
              <a:rPr lang="en-US" altLang="zh-CN" sz="1200" b="1" dirty="0">
                <a:latin typeface="得意黑" pitchFamily="2" charset="-122"/>
                <a:ea typeface="得意黑" pitchFamily="2" charset="-122"/>
              </a:rPr>
              <a:t>                    ·</a:t>
            </a:r>
            <a:endParaRPr lang="zh-CN" altLang="en-US" sz="1200" b="1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C80376A-4D4D-BEBB-63F2-804C4CF68CF3}"/>
              </a:ext>
            </a:extLst>
          </p:cNvPr>
          <p:cNvSpPr txBox="1"/>
          <p:nvPr/>
        </p:nvSpPr>
        <p:spPr>
          <a:xfrm>
            <a:off x="5040622" y="2703016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被乘数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4426519-C6EA-4539-DB69-BF10C2183A0D}"/>
              </a:ext>
            </a:extLst>
          </p:cNvPr>
          <p:cNvSpPr txBox="1"/>
          <p:nvPr/>
        </p:nvSpPr>
        <p:spPr>
          <a:xfrm>
            <a:off x="5057550" y="3106647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乘数</a:t>
            </a: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0287626D-BED2-B999-0191-27F8C8D4ECFA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4562250" y="2887682"/>
            <a:ext cx="4783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34B980DA-8D31-2156-3856-020EC3FD8B4D}"/>
              </a:ext>
            </a:extLst>
          </p:cNvPr>
          <p:cNvCxnSpPr>
            <a:cxnSpLocks/>
          </p:cNvCxnSpPr>
          <p:nvPr/>
        </p:nvCxnSpPr>
        <p:spPr>
          <a:xfrm flipH="1">
            <a:off x="4579178" y="3309957"/>
            <a:ext cx="47837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378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F5AF93C-BFF2-3DAC-54E6-F20023E5AA03}"/>
              </a:ext>
            </a:extLst>
          </p:cNvPr>
          <p:cNvSpPr txBox="1"/>
          <p:nvPr/>
        </p:nvSpPr>
        <p:spPr>
          <a:xfrm>
            <a:off x="625643" y="425117"/>
            <a:ext cx="2342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计算机组成原理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A5BB1C7-0FB8-84A7-3A44-2E763B40B65E}"/>
              </a:ext>
            </a:extLst>
          </p:cNvPr>
          <p:cNvSpPr txBox="1"/>
          <p:nvPr/>
        </p:nvSpPr>
        <p:spPr>
          <a:xfrm>
            <a:off x="10146631" y="425117"/>
            <a:ext cx="1419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原码乘法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912D657C-350E-97AB-C0B7-754A8D55B57D}"/>
              </a:ext>
            </a:extLst>
          </p:cNvPr>
          <p:cNvCxnSpPr>
            <a:cxnSpLocks/>
          </p:cNvCxnSpPr>
          <p:nvPr/>
        </p:nvCxnSpPr>
        <p:spPr>
          <a:xfrm>
            <a:off x="2032000" y="2242120"/>
            <a:ext cx="27013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E115DAD-7FFC-0227-C7DF-8CDBCE16316D}"/>
              </a:ext>
            </a:extLst>
          </p:cNvPr>
          <p:cNvCxnSpPr>
            <a:cxnSpLocks/>
          </p:cNvCxnSpPr>
          <p:nvPr/>
        </p:nvCxnSpPr>
        <p:spPr>
          <a:xfrm>
            <a:off x="2031999" y="3364612"/>
            <a:ext cx="27013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5D530BC-1641-0DA5-48E2-B8BF79287208}"/>
              </a:ext>
            </a:extLst>
          </p:cNvPr>
          <p:cNvCxnSpPr>
            <a:cxnSpLocks/>
          </p:cNvCxnSpPr>
          <p:nvPr/>
        </p:nvCxnSpPr>
        <p:spPr>
          <a:xfrm>
            <a:off x="2031998" y="4848286"/>
            <a:ext cx="27013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1A567995-29FE-9AC8-592B-57E6AA7F7F66}"/>
              </a:ext>
            </a:extLst>
          </p:cNvPr>
          <p:cNvSpPr txBox="1"/>
          <p:nvPr/>
        </p:nvSpPr>
        <p:spPr>
          <a:xfrm>
            <a:off x="2951548" y="5949830"/>
            <a:ext cx="5715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得出答案：</a:t>
            </a:r>
            <a:r>
              <a:rPr lang="en-US" altLang="zh-CN" sz="3200" dirty="0">
                <a:latin typeface="得意黑" pitchFamily="2" charset="-122"/>
                <a:ea typeface="得意黑" pitchFamily="2" charset="-122"/>
              </a:rPr>
              <a:t>0.1101 × 0.1011 = 0.10001111</a:t>
            </a:r>
            <a:endParaRPr lang="zh-CN" altLang="en-US" sz="32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5" name="AutoShape 3">
            <a:extLst>
              <a:ext uri="{FF2B5EF4-FFF2-40B4-BE49-F238E27FC236}">
                <a16:creationId xmlns:a16="http://schemas.microsoft.com/office/drawing/2014/main" id="{89F84E79-BC44-132A-9540-55E217B7A3FB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064542" y="1141411"/>
            <a:ext cx="8131175" cy="3079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1418DE25-D7DC-CAF6-C192-E66DB8A92A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4823" y="1216585"/>
            <a:ext cx="61555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部分积</a:t>
            </a: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32A07069-D71A-6131-C20F-3153B51BDE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8986" y="1216585"/>
            <a:ext cx="4103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乘数</a:t>
            </a:r>
          </a:p>
        </p:txBody>
      </p:sp>
      <p:sp>
        <p:nvSpPr>
          <p:cNvPr id="18" name="Rectangle 7">
            <a:extLst>
              <a:ext uri="{FF2B5EF4-FFF2-40B4-BE49-F238E27FC236}">
                <a16:creationId xmlns:a16="http://schemas.microsoft.com/office/drawing/2014/main" id="{BFE41E26-0678-399C-010C-37F46CA2CF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8848" y="1216585"/>
            <a:ext cx="4103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解释</a:t>
            </a:r>
          </a:p>
        </p:txBody>
      </p:sp>
      <p:sp>
        <p:nvSpPr>
          <p:cNvPr id="19" name="Rectangle 8">
            <a:extLst>
              <a:ext uri="{FF2B5EF4-FFF2-40B4-BE49-F238E27FC236}">
                <a16:creationId xmlns:a16="http://schemas.microsoft.com/office/drawing/2014/main" id="{4C880235-CC44-148A-A0D0-986CCA6C94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8786" y="1556310"/>
            <a:ext cx="78547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0  0  0  0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1" name="Rectangle 10">
            <a:extLst>
              <a:ext uri="{FF2B5EF4-FFF2-40B4-BE49-F238E27FC236}">
                <a16:creationId xmlns:a16="http://schemas.microsoft.com/office/drawing/2014/main" id="{FE4B91D3-8AA9-60B0-CFD5-9C46FAB0DD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8648" y="1742048"/>
            <a:ext cx="89127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1  0  1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FF0000"/>
                </a:highlight>
                <a:latin typeface="Calibri" panose="020F0502020204030204" pitchFamily="34" charset="0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3" name="Rectangle 12">
            <a:extLst>
              <a:ext uri="{FF2B5EF4-FFF2-40B4-BE49-F238E27FC236}">
                <a16:creationId xmlns:a16="http://schemas.microsoft.com/office/drawing/2014/main" id="{1D5E09D1-0BA0-ADE4-A6B2-88FF46506A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6498" y="1757535"/>
            <a:ext cx="217687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部分积为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0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，乘数准备好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effectLst/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253FC49B-66CE-601F-F857-5AE547415D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2373" y="1959535"/>
            <a:ext cx="23083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＋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89139D3B-93B4-1FF9-AEDA-1AE010172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1323" y="1927785"/>
            <a:ext cx="78547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1  1  0  1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28" name="Rectangle 17">
            <a:extLst>
              <a:ext uri="{FF2B5EF4-FFF2-40B4-BE49-F238E27FC236}">
                <a16:creationId xmlns:a16="http://schemas.microsoft.com/office/drawing/2014/main" id="{D0FFCDD6-A70D-82F8-632D-41B3FB97C2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1923" y="2296085"/>
            <a:ext cx="106599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0.  1  1  0  1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0" name="Rectangle 19">
            <a:extLst>
              <a:ext uri="{FF2B5EF4-FFF2-40B4-BE49-F238E27FC236}">
                <a16:creationId xmlns:a16="http://schemas.microsoft.com/office/drawing/2014/main" id="{222E3793-9BB1-C564-2CA2-DED5300B18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8648" y="2296085"/>
            <a:ext cx="891270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1  0  1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FF0000"/>
                </a:highlight>
                <a:latin typeface="Calibri" panose="020F0502020204030204" pitchFamily="34" charset="0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2" name="Rectangle 21">
            <a:extLst>
              <a:ext uri="{FF2B5EF4-FFF2-40B4-BE49-F238E27FC236}">
                <a16:creationId xmlns:a16="http://schemas.microsoft.com/office/drawing/2014/main" id="{D21CD9A9-E239-F8A5-227C-DC155D61B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5948" y="2327835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更新部分积</a:t>
            </a:r>
          </a:p>
        </p:txBody>
      </p:sp>
      <p:sp>
        <p:nvSpPr>
          <p:cNvPr id="33" name="Rectangle 22">
            <a:extLst>
              <a:ext uri="{FF2B5EF4-FFF2-40B4-BE49-F238E27FC236}">
                <a16:creationId xmlns:a16="http://schemas.microsoft.com/office/drawing/2014/main" id="{8F789890-1BB0-267A-D6DE-DE71C869DA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1923" y="2667561"/>
            <a:ext cx="106599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0.  0  1  1  0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36" name="Rectangle 25">
            <a:extLst>
              <a:ext uri="{FF2B5EF4-FFF2-40B4-BE49-F238E27FC236}">
                <a16:creationId xmlns:a16="http://schemas.microsoft.com/office/drawing/2014/main" id="{18153853-1C3E-0CE3-1C66-B34EDB23C5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6111" y="2667561"/>
            <a:ext cx="106118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1  1  0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FF000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  <a:highlight>
                <a:srgbClr val="C0C0C0"/>
              </a:highlight>
            </a:endParaRPr>
          </a:p>
        </p:txBody>
      </p:sp>
      <p:sp>
        <p:nvSpPr>
          <p:cNvPr id="39" name="Rectangle 28">
            <a:extLst>
              <a:ext uri="{FF2B5EF4-FFF2-40B4-BE49-F238E27FC236}">
                <a16:creationId xmlns:a16="http://schemas.microsoft.com/office/drawing/2014/main" id="{419EB959-732C-2D6E-8640-5873C416E0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8848" y="2700898"/>
            <a:ext cx="4103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右移</a:t>
            </a:r>
          </a:p>
        </p:txBody>
      </p:sp>
      <p:sp>
        <p:nvSpPr>
          <p:cNvPr id="40" name="Rectangle 29">
            <a:extLst>
              <a:ext uri="{FF2B5EF4-FFF2-40B4-BE49-F238E27FC236}">
                <a16:creationId xmlns:a16="http://schemas.microsoft.com/office/drawing/2014/main" id="{F9FBAEFD-BF4F-A5D5-88FB-976B37A3BD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3623" y="3072373"/>
            <a:ext cx="23083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＋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41" name="Rectangle 30">
            <a:extLst>
              <a:ext uri="{FF2B5EF4-FFF2-40B4-BE49-F238E27FC236}">
                <a16:creationId xmlns:a16="http://schemas.microsoft.com/office/drawing/2014/main" id="{402E38DE-7BDA-E5B0-64DF-72E1F2E884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6998" y="3040623"/>
            <a:ext cx="11188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0.   1  1  0  1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42" name="Rectangle 31">
            <a:extLst>
              <a:ext uri="{FF2B5EF4-FFF2-40B4-BE49-F238E27FC236}">
                <a16:creationId xmlns:a16="http://schemas.microsoft.com/office/drawing/2014/main" id="{0077FC22-1AF1-7582-A518-1CFC750246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9536" y="3412098"/>
            <a:ext cx="122469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1.   0  0  1  1  </a:t>
            </a:r>
            <a:endParaRPr kumimoji="0" lang="zh-CN" altLang="zh-CN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48" name="Rectangle 37">
            <a:extLst>
              <a:ext uri="{FF2B5EF4-FFF2-40B4-BE49-F238E27FC236}">
                <a16:creationId xmlns:a16="http://schemas.microsoft.com/office/drawing/2014/main" id="{4B078EE5-3731-796B-9179-1647D3ACB2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5948" y="3443848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更新部分积</a:t>
            </a:r>
          </a:p>
        </p:txBody>
      </p:sp>
      <p:sp>
        <p:nvSpPr>
          <p:cNvPr id="49" name="Rectangle 38">
            <a:extLst>
              <a:ext uri="{FF2B5EF4-FFF2-40B4-BE49-F238E27FC236}">
                <a16:creationId xmlns:a16="http://schemas.microsoft.com/office/drawing/2014/main" id="{0D8641E2-3B63-FB64-65F9-BCFF1ADBA9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9536" y="3783573"/>
            <a:ext cx="11188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0.   1  0  0  1</a:t>
            </a:r>
            <a:endParaRPr kumimoji="0" lang="zh-CN" altLang="zh-CN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53" name="Rectangle 42">
            <a:extLst>
              <a:ext uri="{FF2B5EF4-FFF2-40B4-BE49-F238E27FC236}">
                <a16:creationId xmlns:a16="http://schemas.microsoft.com/office/drawing/2014/main" id="{35369E62-64AB-D280-CF49-6EFF76A53B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1786" y="3783573"/>
            <a:ext cx="123110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1  1  1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highlight>
                  <a:srgbClr val="FF0000"/>
                </a:highlight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  <a:highlight>
                <a:srgbClr val="C0C0C0"/>
              </a:highlight>
            </a:endParaRPr>
          </a:p>
        </p:txBody>
      </p:sp>
      <p:sp>
        <p:nvSpPr>
          <p:cNvPr id="57" name="Rectangle 46">
            <a:extLst>
              <a:ext uri="{FF2B5EF4-FFF2-40B4-BE49-F238E27FC236}">
                <a16:creationId xmlns:a16="http://schemas.microsoft.com/office/drawing/2014/main" id="{BA5F4DD9-339D-5CC3-F23B-EAD1C48EA2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78848" y="3815323"/>
            <a:ext cx="4103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右移</a:t>
            </a:r>
          </a:p>
        </p:txBody>
      </p:sp>
      <p:sp>
        <p:nvSpPr>
          <p:cNvPr id="60" name="AutoShape 3">
            <a:extLst>
              <a:ext uri="{FF2B5EF4-FFF2-40B4-BE49-F238E27FC236}">
                <a16:creationId xmlns:a16="http://schemas.microsoft.com/office/drawing/2014/main" id="{75DCB50E-789F-5767-C9BA-D566845A6FE9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006600" y="3360738"/>
            <a:ext cx="8131175" cy="30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61" name="Rectangle 5">
            <a:extLst>
              <a:ext uri="{FF2B5EF4-FFF2-40B4-BE49-F238E27FC236}">
                <a16:creationId xmlns:a16="http://schemas.microsoft.com/office/drawing/2014/main" id="{317FEE00-9A8C-C794-F4D1-B38A9D4E1A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4138" y="4144963"/>
            <a:ext cx="11188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0.   0  1  0  0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66" name="Rectangle 10">
            <a:extLst>
              <a:ext uri="{FF2B5EF4-FFF2-40B4-BE49-F238E27FC236}">
                <a16:creationId xmlns:a16="http://schemas.microsoft.com/office/drawing/2014/main" id="{192725D5-E397-0AC6-C125-15603F447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1786" y="4144963"/>
            <a:ext cx="150682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1  1  1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FF000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71" name="Rectangle 15">
            <a:extLst>
              <a:ext uri="{FF2B5EF4-FFF2-40B4-BE49-F238E27FC236}">
                <a16:creationId xmlns:a16="http://schemas.microsoft.com/office/drawing/2014/main" id="{07197EDA-0243-6AB1-212F-83F5DB0BC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4980" y="4176713"/>
            <a:ext cx="4103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右移</a:t>
            </a:r>
          </a:p>
        </p:txBody>
      </p:sp>
      <p:sp>
        <p:nvSpPr>
          <p:cNvPr id="72" name="Rectangle 16">
            <a:extLst>
              <a:ext uri="{FF2B5EF4-FFF2-40B4-BE49-F238E27FC236}">
                <a16:creationId xmlns:a16="http://schemas.microsoft.com/office/drawing/2014/main" id="{92922588-B518-C9A8-1FC0-390079473B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8225" y="4549776"/>
            <a:ext cx="23083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＋</a:t>
            </a:r>
            <a:endParaRPr kumimoji="0" lang="zh-CN" altLang="zh-CN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73" name="Rectangle 17">
            <a:extLst>
              <a:ext uri="{FF2B5EF4-FFF2-40B4-BE49-F238E27FC236}">
                <a16:creationId xmlns:a16="http://schemas.microsoft.com/office/drawing/2014/main" id="{818BDD5A-2227-088F-CFFB-627B0237DD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1600" y="4518026"/>
            <a:ext cx="11188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0.   1  1  0  1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74" name="Rectangle 18">
            <a:extLst>
              <a:ext uri="{FF2B5EF4-FFF2-40B4-BE49-F238E27FC236}">
                <a16:creationId xmlns:a16="http://schemas.microsoft.com/office/drawing/2014/main" id="{FB9EBCD1-8066-7206-F902-1182796DF4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4138" y="4889501"/>
            <a:ext cx="11188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1.   0  0  0  1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79" name="Rectangle 23">
            <a:extLst>
              <a:ext uri="{FF2B5EF4-FFF2-40B4-BE49-F238E27FC236}">
                <a16:creationId xmlns:a16="http://schemas.microsoft.com/office/drawing/2014/main" id="{35066B1D-6B15-8790-2796-AA6EC9F83F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6388" y="4889501"/>
            <a:ext cx="145392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1  1  1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FF000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  <a:highlight>
                <a:srgbClr val="C0C0C0"/>
              </a:highlight>
            </a:endParaRPr>
          </a:p>
        </p:txBody>
      </p:sp>
      <p:sp>
        <p:nvSpPr>
          <p:cNvPr id="84" name="Rectangle 28">
            <a:extLst>
              <a:ext uri="{FF2B5EF4-FFF2-40B4-BE49-F238E27FC236}">
                <a16:creationId xmlns:a16="http://schemas.microsoft.com/office/drawing/2014/main" id="{B0351719-3189-D4E3-4F76-7EDB2E18F4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10550" y="4921251"/>
            <a:ext cx="102592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更新部分积</a:t>
            </a:r>
          </a:p>
        </p:txBody>
      </p:sp>
      <p:sp>
        <p:nvSpPr>
          <p:cNvPr id="85" name="Rectangle 29">
            <a:extLst>
              <a:ext uri="{FF2B5EF4-FFF2-40B4-BE49-F238E27FC236}">
                <a16:creationId xmlns:a16="http://schemas.microsoft.com/office/drawing/2014/main" id="{E001F24F-26A3-C951-8E84-17C20542F4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4138" y="5260976"/>
            <a:ext cx="11188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0.   1  0  0  0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90" name="Rectangle 34">
            <a:extLst>
              <a:ext uri="{FF2B5EF4-FFF2-40B4-BE49-F238E27FC236}">
                <a16:creationId xmlns:a16="http://schemas.microsoft.com/office/drawing/2014/main" id="{E26E5C0D-7AB3-DCC5-EA8A-9B658AA03A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6388" y="5260976"/>
            <a:ext cx="172964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1  1  1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1 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96" name="Rectangle 40">
            <a:extLst>
              <a:ext uri="{FF2B5EF4-FFF2-40B4-BE49-F238E27FC236}">
                <a16:creationId xmlns:a16="http://schemas.microsoft.com/office/drawing/2014/main" id="{6795E2B1-854B-E24F-C0A6-C1E49973FB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3450" y="5292726"/>
            <a:ext cx="4103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右移</a:t>
            </a:r>
          </a:p>
        </p:txBody>
      </p:sp>
      <p:sp>
        <p:nvSpPr>
          <p:cNvPr id="45" name="Rectangle 34">
            <a:extLst>
              <a:ext uri="{FF2B5EF4-FFF2-40B4-BE49-F238E27FC236}">
                <a16:creationId xmlns:a16="http://schemas.microsoft.com/office/drawing/2014/main" id="{D3CC68CA-F574-55F3-FCD7-0ADB2A7A46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1786" y="3412098"/>
            <a:ext cx="100828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1  1  0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highlight>
                  <a:srgbClr val="FF000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  <a:highlight>
                <a:srgbClr val="C0C0C0"/>
              </a:highlight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F5215ECB-7F37-45C8-6327-A7095EE631CB}"/>
              </a:ext>
            </a:extLst>
          </p:cNvPr>
          <p:cNvGrpSpPr/>
          <p:nvPr/>
        </p:nvGrpSpPr>
        <p:grpSpPr>
          <a:xfrm>
            <a:off x="9200879" y="2298513"/>
            <a:ext cx="3050467" cy="4154984"/>
            <a:chOff x="2775284" y="3842084"/>
            <a:chExt cx="2505036" cy="4154984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29C2AF76-6E93-5AE8-B4CC-FC32CBFC4183}"/>
                </a:ext>
              </a:extLst>
            </p:cNvPr>
            <p:cNvSpPr txBox="1"/>
            <p:nvPr/>
          </p:nvSpPr>
          <p:spPr>
            <a:xfrm>
              <a:off x="2775284" y="3842084"/>
              <a:ext cx="2505036" cy="4154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/>
                <a:t>                0. 1  1  0  1</a:t>
              </a:r>
            </a:p>
            <a:p>
              <a:r>
                <a:rPr lang="en-US" altLang="zh-CN" sz="2400" b="1" dirty="0"/>
                <a:t>           ×  0. 1  0  1  1</a:t>
              </a:r>
            </a:p>
            <a:p>
              <a:r>
                <a:rPr lang="en-US" altLang="zh-CN" sz="2400" b="1" dirty="0"/>
                <a:t>                    1  1  0  1</a:t>
              </a:r>
            </a:p>
            <a:p>
              <a:r>
                <a:rPr lang="en-US" altLang="zh-CN" sz="2400" b="1" dirty="0"/>
                <a:t>                1  1  0  1</a:t>
              </a:r>
            </a:p>
            <a:p>
              <a:r>
                <a:rPr lang="en-US" altLang="zh-CN" sz="2400" b="1" dirty="0"/>
                <a:t>            0  0  0  0</a:t>
              </a:r>
            </a:p>
            <a:p>
              <a:r>
                <a:rPr lang="en-US" altLang="zh-CN" sz="2400" b="1" dirty="0"/>
                <a:t>        1  1  0  1 </a:t>
              </a:r>
            </a:p>
            <a:p>
              <a:r>
                <a:rPr lang="en-US" altLang="zh-CN" sz="2400" b="1" dirty="0"/>
                <a:t>0.1  0  0  0  1  1  1  1 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A3BDBE7D-C70A-9B5A-2F9C-6845C2D89802}"/>
                </a:ext>
              </a:extLst>
            </p:cNvPr>
            <p:cNvCxnSpPr>
              <a:cxnSpLocks/>
            </p:cNvCxnSpPr>
            <p:nvPr/>
          </p:nvCxnSpPr>
          <p:spPr>
            <a:xfrm>
              <a:off x="2823593" y="4590638"/>
              <a:ext cx="2133601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E36C6F04-505C-D55A-D67F-1F7CF912D42F}"/>
                </a:ext>
              </a:extLst>
            </p:cNvPr>
            <p:cNvCxnSpPr>
              <a:cxnSpLocks/>
            </p:cNvCxnSpPr>
            <p:nvPr/>
          </p:nvCxnSpPr>
          <p:spPr>
            <a:xfrm>
              <a:off x="2775284" y="6054480"/>
              <a:ext cx="2254736" cy="0"/>
            </a:xfrm>
            <a:prstGeom prst="line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05F1467-7C8E-B3E7-0F2B-3D738B26CA8D}"/>
              </a:ext>
            </a:extLst>
          </p:cNvPr>
          <p:cNvSpPr txBox="1"/>
          <p:nvPr/>
        </p:nvSpPr>
        <p:spPr>
          <a:xfrm>
            <a:off x="9712529" y="5919051"/>
            <a:ext cx="17620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1.10001111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DED9923-3500-C510-E1B9-06F52FF331C2}"/>
              </a:ext>
            </a:extLst>
          </p:cNvPr>
          <p:cNvSpPr txBox="1"/>
          <p:nvPr/>
        </p:nvSpPr>
        <p:spPr>
          <a:xfrm>
            <a:off x="186875" y="1371643"/>
            <a:ext cx="17051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        0. 1  1  0  1</a:t>
            </a:r>
          </a:p>
          <a:p>
            <a:r>
              <a:rPr lang="en-US" altLang="zh-CN" sz="1800" b="1" dirty="0"/>
              <a:t>×   - 0. 1  0  1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2281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/>
      <p:bldP spid="17" grpId="0"/>
      <p:bldP spid="18" grpId="0"/>
      <p:bldP spid="19" grpId="0"/>
      <p:bldP spid="21" grpId="0"/>
      <p:bldP spid="23" grpId="0"/>
      <p:bldP spid="26" grpId="0"/>
      <p:bldP spid="27" grpId="0"/>
      <p:bldP spid="28" grpId="0"/>
      <p:bldP spid="30" grpId="0"/>
      <p:bldP spid="32" grpId="0"/>
      <p:bldP spid="33" grpId="0"/>
      <p:bldP spid="36" grpId="0"/>
      <p:bldP spid="39" grpId="0"/>
      <p:bldP spid="40" grpId="0"/>
      <p:bldP spid="41" grpId="0"/>
      <p:bldP spid="42" grpId="0"/>
      <p:bldP spid="48" grpId="0"/>
      <p:bldP spid="49" grpId="0"/>
      <p:bldP spid="53" grpId="0"/>
      <p:bldP spid="57" grpId="0"/>
      <p:bldP spid="61" grpId="0"/>
      <p:bldP spid="66" grpId="0"/>
      <p:bldP spid="71" grpId="0"/>
      <p:bldP spid="72" grpId="0"/>
      <p:bldP spid="73" grpId="0"/>
      <p:bldP spid="74" grpId="0"/>
      <p:bldP spid="79" grpId="0"/>
      <p:bldP spid="84" grpId="0"/>
      <p:bldP spid="85" grpId="0"/>
      <p:bldP spid="90" grpId="0"/>
      <p:bldP spid="96" grpId="0"/>
      <p:bldP spid="45" grpId="0"/>
      <p:bldP spid="10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F5AF93C-BFF2-3DAC-54E6-F20023E5AA03}"/>
              </a:ext>
            </a:extLst>
          </p:cNvPr>
          <p:cNvSpPr txBox="1"/>
          <p:nvPr/>
        </p:nvSpPr>
        <p:spPr>
          <a:xfrm>
            <a:off x="625643" y="425117"/>
            <a:ext cx="2342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计算机组成原理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B846C1-43A1-6220-8721-D11CB4237DAF}"/>
              </a:ext>
            </a:extLst>
          </p:cNvPr>
          <p:cNvSpPr txBox="1"/>
          <p:nvPr/>
        </p:nvSpPr>
        <p:spPr>
          <a:xfrm>
            <a:off x="10026316" y="425117"/>
            <a:ext cx="1540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Booth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算法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7DF325D-C9D3-D7DC-CB57-DE3033B6CA74}"/>
              </a:ext>
            </a:extLst>
          </p:cNvPr>
          <p:cNvSpPr txBox="1"/>
          <p:nvPr/>
        </p:nvSpPr>
        <p:spPr>
          <a:xfrm>
            <a:off x="3648213" y="1487540"/>
            <a:ext cx="58208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得意黑" pitchFamily="2" charset="-122"/>
                <a:ea typeface="得意黑" pitchFamily="2" charset="-122"/>
              </a:rPr>
              <a:t>基于乘数末两位判断操作（两位</a:t>
            </a:r>
            <a:r>
              <a:rPr lang="en-US" altLang="zh-CN" sz="2800" b="1" dirty="0">
                <a:latin typeface="得意黑" pitchFamily="2" charset="-122"/>
                <a:ea typeface="得意黑" pitchFamily="2" charset="-122"/>
              </a:rPr>
              <a:t>booth</a:t>
            </a:r>
            <a:r>
              <a:rPr lang="zh-CN" altLang="en-US" sz="2800" b="1" dirty="0">
                <a:latin typeface="得意黑" pitchFamily="2" charset="-122"/>
                <a:ea typeface="得意黑" pitchFamily="2" charset="-122"/>
              </a:rPr>
              <a:t>编码）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69853C2A-868F-073C-E53A-BE1FE9194273}"/>
              </a:ext>
            </a:extLst>
          </p:cNvPr>
          <p:cNvGrpSpPr/>
          <p:nvPr/>
        </p:nvGrpSpPr>
        <p:grpSpPr>
          <a:xfrm>
            <a:off x="3215920" y="2430377"/>
            <a:ext cx="5760158" cy="461667"/>
            <a:chOff x="2863516" y="2534651"/>
            <a:chExt cx="5760158" cy="461667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F41703D-2CCC-A278-12F4-6094061B5374}"/>
                </a:ext>
              </a:extLst>
            </p:cNvPr>
            <p:cNvSpPr txBox="1"/>
            <p:nvPr/>
          </p:nvSpPr>
          <p:spPr>
            <a:xfrm>
              <a:off x="2863516" y="2534653"/>
              <a:ext cx="11721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得意黑" pitchFamily="2" charset="-122"/>
                  <a:ea typeface="得意黑" pitchFamily="2" charset="-122"/>
                </a:rPr>
                <a:t>乘数末位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C6776FF-228D-A0A5-FD25-AFB00228DB4D}"/>
                </a:ext>
              </a:extLst>
            </p:cNvPr>
            <p:cNvSpPr txBox="1"/>
            <p:nvPr/>
          </p:nvSpPr>
          <p:spPr>
            <a:xfrm>
              <a:off x="5280968" y="2534651"/>
              <a:ext cx="9252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得意黑" pitchFamily="2" charset="-122"/>
                  <a:ea typeface="得意黑" pitchFamily="2" charset="-122"/>
                </a:rPr>
                <a:t>附加位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4E49673-E77F-38D0-6EBB-E88A4E478E11}"/>
                </a:ext>
              </a:extLst>
            </p:cNvPr>
            <p:cNvSpPr txBox="1"/>
            <p:nvPr/>
          </p:nvSpPr>
          <p:spPr>
            <a:xfrm>
              <a:off x="7451558" y="2534651"/>
              <a:ext cx="11721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得意黑" pitchFamily="2" charset="-122"/>
                  <a:ea typeface="得意黑" pitchFamily="2" charset="-122"/>
                </a:rPr>
                <a:t>对应操作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2EFC552-0E90-54D9-18C9-7478E885FC42}"/>
              </a:ext>
            </a:extLst>
          </p:cNvPr>
          <p:cNvGrpSpPr/>
          <p:nvPr/>
        </p:nvGrpSpPr>
        <p:grpSpPr>
          <a:xfrm>
            <a:off x="3721768" y="3161890"/>
            <a:ext cx="5007446" cy="461665"/>
            <a:chOff x="3721768" y="3161890"/>
            <a:chExt cx="5007446" cy="461665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4F4FD7E-0E3F-05F6-ED09-90DA96978824}"/>
                </a:ext>
              </a:extLst>
            </p:cNvPr>
            <p:cNvSpPr txBox="1"/>
            <p:nvPr/>
          </p:nvSpPr>
          <p:spPr>
            <a:xfrm>
              <a:off x="3721768" y="324433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0</a:t>
              </a:r>
              <a:endParaRPr lang="zh-CN" altLang="en-US" dirty="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B217785-37C3-A208-CE9D-3CCF0CE6E941}"/>
                </a:ext>
              </a:extLst>
            </p:cNvPr>
            <p:cNvSpPr txBox="1"/>
            <p:nvPr/>
          </p:nvSpPr>
          <p:spPr>
            <a:xfrm>
              <a:off x="5945155" y="320805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0</a:t>
              </a:r>
              <a:endParaRPr lang="zh-CN" altLang="en-US" dirty="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6FF2769C-9F4E-AD9D-7083-1BB72AA4FE63}"/>
                </a:ext>
              </a:extLst>
            </p:cNvPr>
            <p:cNvSpPr txBox="1"/>
            <p:nvPr/>
          </p:nvSpPr>
          <p:spPr>
            <a:xfrm>
              <a:off x="8050823" y="3161890"/>
              <a:ext cx="6783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得意黑" pitchFamily="2" charset="-122"/>
                  <a:ea typeface="得意黑" pitchFamily="2" charset="-122"/>
                </a:rPr>
                <a:t>右移</a:t>
              </a: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C7C26130-F80F-FA89-F690-15A608EEBED7}"/>
              </a:ext>
            </a:extLst>
          </p:cNvPr>
          <p:cNvGrpSpPr/>
          <p:nvPr/>
        </p:nvGrpSpPr>
        <p:grpSpPr>
          <a:xfrm>
            <a:off x="3721768" y="3976299"/>
            <a:ext cx="5949091" cy="461665"/>
            <a:chOff x="3721768" y="3976299"/>
            <a:chExt cx="5949091" cy="461665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DB2DCBA-3DF8-7969-689F-1DFFFF1634F3}"/>
                </a:ext>
              </a:extLst>
            </p:cNvPr>
            <p:cNvSpPr txBox="1"/>
            <p:nvPr/>
          </p:nvSpPr>
          <p:spPr>
            <a:xfrm>
              <a:off x="3721768" y="402246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0</a:t>
              </a:r>
              <a:endParaRPr lang="zh-CN" altLang="en-US" dirty="0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6B5C4DF-5514-C8C3-971F-161232F9C3A6}"/>
                </a:ext>
              </a:extLst>
            </p:cNvPr>
            <p:cNvSpPr txBox="1"/>
            <p:nvPr/>
          </p:nvSpPr>
          <p:spPr>
            <a:xfrm>
              <a:off x="5945155" y="4022466"/>
              <a:ext cx="3016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0B8E3C2-2674-0335-5A91-B0E8321E7B51}"/>
                </a:ext>
              </a:extLst>
            </p:cNvPr>
            <p:cNvSpPr txBox="1"/>
            <p:nvPr/>
          </p:nvSpPr>
          <p:spPr>
            <a:xfrm>
              <a:off x="8021048" y="3976299"/>
              <a:ext cx="164981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得意黑" pitchFamily="2" charset="-122"/>
                  <a:ea typeface="得意黑" pitchFamily="2" charset="-122"/>
                </a:rPr>
                <a:t>部分积＋</a:t>
              </a:r>
              <a:r>
                <a:rPr lang="en-US" altLang="zh-CN" sz="2400" dirty="0">
                  <a:latin typeface="得意黑" pitchFamily="2" charset="-122"/>
                  <a:ea typeface="得意黑" pitchFamily="2" charset="-122"/>
                </a:rPr>
                <a:t>[x]</a:t>
              </a:r>
              <a:r>
                <a:rPr lang="zh-CN" altLang="en-US" sz="2400" baseline="-25000" dirty="0">
                  <a:latin typeface="得意黑" pitchFamily="2" charset="-122"/>
                  <a:ea typeface="得意黑" pitchFamily="2" charset="-122"/>
                </a:rPr>
                <a:t>补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422793E-F967-688C-7F2B-37297AB5B99C}"/>
              </a:ext>
            </a:extLst>
          </p:cNvPr>
          <p:cNvGrpSpPr/>
          <p:nvPr/>
        </p:nvGrpSpPr>
        <p:grpSpPr>
          <a:xfrm>
            <a:off x="3721768" y="5476053"/>
            <a:ext cx="5007446" cy="461665"/>
            <a:chOff x="3721768" y="5476053"/>
            <a:chExt cx="5007446" cy="461665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0BF8E28-A61C-EE47-B397-910BAA9D6217}"/>
                </a:ext>
              </a:extLst>
            </p:cNvPr>
            <p:cNvSpPr txBox="1"/>
            <p:nvPr/>
          </p:nvSpPr>
          <p:spPr>
            <a:xfrm>
              <a:off x="3721768" y="552222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4E8EA08-1312-625F-1C36-C08C67840F6A}"/>
                </a:ext>
              </a:extLst>
            </p:cNvPr>
            <p:cNvSpPr txBox="1"/>
            <p:nvPr/>
          </p:nvSpPr>
          <p:spPr>
            <a:xfrm>
              <a:off x="5945155" y="5522220"/>
              <a:ext cx="3016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D5D7888-040A-6C7A-ADA1-94F4208AB96E}"/>
                </a:ext>
              </a:extLst>
            </p:cNvPr>
            <p:cNvSpPr txBox="1"/>
            <p:nvPr/>
          </p:nvSpPr>
          <p:spPr>
            <a:xfrm>
              <a:off x="8050823" y="5476053"/>
              <a:ext cx="67839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得意黑" pitchFamily="2" charset="-122"/>
                  <a:ea typeface="得意黑" pitchFamily="2" charset="-122"/>
                </a:rPr>
                <a:t>右移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09D6D39-C39A-EFA9-E8EA-5E552F80D956}"/>
              </a:ext>
            </a:extLst>
          </p:cNvPr>
          <p:cNvGrpSpPr/>
          <p:nvPr/>
        </p:nvGrpSpPr>
        <p:grpSpPr>
          <a:xfrm>
            <a:off x="3721768" y="4726176"/>
            <a:ext cx="5994776" cy="461665"/>
            <a:chOff x="3721768" y="4726176"/>
            <a:chExt cx="5994776" cy="461665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29694C0-0C01-8CD5-7297-6B26A31ECABC}"/>
                </a:ext>
              </a:extLst>
            </p:cNvPr>
            <p:cNvSpPr txBox="1"/>
            <p:nvPr/>
          </p:nvSpPr>
          <p:spPr>
            <a:xfrm>
              <a:off x="3721768" y="4772343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CDC4B1A1-E164-1B3B-052F-28B05F1786FA}"/>
                </a:ext>
              </a:extLst>
            </p:cNvPr>
            <p:cNvSpPr txBox="1"/>
            <p:nvPr/>
          </p:nvSpPr>
          <p:spPr>
            <a:xfrm>
              <a:off x="5945155" y="4772343"/>
              <a:ext cx="3016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0</a:t>
              </a:r>
              <a:endParaRPr lang="zh-CN" altLang="en-US" dirty="0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360A678-D83E-A389-4A06-EC5F29FBA5C1}"/>
                </a:ext>
              </a:extLst>
            </p:cNvPr>
            <p:cNvSpPr txBox="1"/>
            <p:nvPr/>
          </p:nvSpPr>
          <p:spPr>
            <a:xfrm>
              <a:off x="7975362" y="4726176"/>
              <a:ext cx="174118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>
                  <a:latin typeface="得意黑" pitchFamily="2" charset="-122"/>
                  <a:ea typeface="得意黑" pitchFamily="2" charset="-122"/>
                </a:rPr>
                <a:t>部分积＋</a:t>
              </a:r>
              <a:r>
                <a:rPr lang="en-US" altLang="zh-CN" sz="2400" dirty="0">
                  <a:latin typeface="得意黑" pitchFamily="2" charset="-122"/>
                  <a:ea typeface="得意黑" pitchFamily="2" charset="-122"/>
                </a:rPr>
                <a:t>[-x]</a:t>
              </a:r>
              <a:r>
                <a:rPr lang="zh-CN" altLang="en-US" sz="2400" baseline="-25000" dirty="0">
                  <a:latin typeface="得意黑" pitchFamily="2" charset="-122"/>
                  <a:ea typeface="得意黑" pitchFamily="2" charset="-122"/>
                </a:rPr>
                <a:t>补</a:t>
              </a: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F7D4C8F6-60F0-451A-5DF2-85EA755160E2}"/>
              </a:ext>
            </a:extLst>
          </p:cNvPr>
          <p:cNvSpPr txBox="1"/>
          <p:nvPr/>
        </p:nvSpPr>
        <p:spPr>
          <a:xfrm>
            <a:off x="12369614" y="2625160"/>
            <a:ext cx="2977097" cy="27946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规律：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int a = 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附加位 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– 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乘数末位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If a==0  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右移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If a==1  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部分积＋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 [x]</a:t>
            </a:r>
            <a:r>
              <a:rPr lang="zh-CN" altLang="en-US" sz="2400" baseline="-25000" dirty="0">
                <a:latin typeface="得意黑" pitchFamily="2" charset="-122"/>
                <a:ea typeface="得意黑" pitchFamily="2" charset="-122"/>
              </a:rPr>
              <a:t>补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If a==-1  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部分积＋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 [-x]</a:t>
            </a:r>
            <a:r>
              <a:rPr lang="zh-CN" altLang="en-US" sz="2400" baseline="-25000" dirty="0">
                <a:latin typeface="得意黑" pitchFamily="2" charset="-122"/>
                <a:ea typeface="得意黑" pitchFamily="2" charset="-122"/>
              </a:rPr>
              <a:t>补</a:t>
            </a:r>
            <a:endParaRPr lang="en-US" altLang="zh-CN" sz="2400" baseline="-25000" dirty="0">
              <a:latin typeface="得意黑" pitchFamily="2" charset="-122"/>
              <a:ea typeface="得意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7946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animMotion origin="layout" path="M 0 0 L -0.22566 -0.00255 " pathEditMode="relative" ptsTypes="AA">
                                      <p:cBhvr>
                                        <p:cTn id="3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animMotion origin="layout" path="M 0 0 L -0.22566 -0.00255 " pathEditMode="relative" ptsTypes="AA">
                                      <p:cBhvr>
                                        <p:cTn id="3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animMotion origin="layout" path="M 0 0 L -0.22566 -0.00255 " pathEditMode="relative" ptsTypes="AA">
                                      <p:cBhvr>
                                        <p:cTn id="4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animMotion origin="layout" path="M 0 0 L -0.22566 -0.00255 " pathEditMode="relative" ptsTypes="AA">
                                      <p:cBhvr>
                                        <p:cTn id="4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animMotion origin="layout" path="M 0 0 L -0.22566 -0.00255 " pathEditMode="relative" ptsTypes="AA">
                                      <p:cBhvr>
                                        <p:cTn id="4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"/>
                                  </p:iterate>
                                  <p:childTnLst>
                                    <p:animMotion origin="layout" path="M 0 0 L -0.22566 -0.00255 " pathEditMode="relative" ptsTypes="AA">
                                      <p:cBhvr>
                                        <p:cTn id="4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31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1.45833E-6 -4.07407E-6 L -0.31419 -4.07407E-6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71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F5AF93C-BFF2-3DAC-54E6-F20023E5AA03}"/>
              </a:ext>
            </a:extLst>
          </p:cNvPr>
          <p:cNvSpPr txBox="1"/>
          <p:nvPr/>
        </p:nvSpPr>
        <p:spPr>
          <a:xfrm>
            <a:off x="625643" y="425117"/>
            <a:ext cx="2342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计算机组成原理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B846C1-43A1-6220-8721-D11CB4237DAF}"/>
              </a:ext>
            </a:extLst>
          </p:cNvPr>
          <p:cNvSpPr txBox="1"/>
          <p:nvPr/>
        </p:nvSpPr>
        <p:spPr>
          <a:xfrm>
            <a:off x="10026316" y="425117"/>
            <a:ext cx="1540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Booth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算法</a:t>
            </a: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64FFE951-16C1-C900-2E16-4BACFAF5EDEB}"/>
              </a:ext>
            </a:extLst>
          </p:cNvPr>
          <p:cNvCxnSpPr>
            <a:cxnSpLocks/>
          </p:cNvCxnSpPr>
          <p:nvPr/>
        </p:nvCxnSpPr>
        <p:spPr>
          <a:xfrm>
            <a:off x="1718203" y="2627273"/>
            <a:ext cx="27013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116E95DD-4624-9CCC-A2F6-92550AA35C41}"/>
              </a:ext>
            </a:extLst>
          </p:cNvPr>
          <p:cNvCxnSpPr>
            <a:cxnSpLocks/>
          </p:cNvCxnSpPr>
          <p:nvPr/>
        </p:nvCxnSpPr>
        <p:spPr>
          <a:xfrm>
            <a:off x="1688890" y="4139136"/>
            <a:ext cx="27013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E9F3CAEB-740E-9065-0055-E2DA54EE1281}"/>
              </a:ext>
            </a:extLst>
          </p:cNvPr>
          <p:cNvCxnSpPr>
            <a:cxnSpLocks/>
          </p:cNvCxnSpPr>
          <p:nvPr/>
        </p:nvCxnSpPr>
        <p:spPr>
          <a:xfrm>
            <a:off x="1718201" y="5233439"/>
            <a:ext cx="27013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4" name="Rectangle 5">
            <a:extLst>
              <a:ext uri="{FF2B5EF4-FFF2-40B4-BE49-F238E27FC236}">
                <a16:creationId xmlns:a16="http://schemas.microsoft.com/office/drawing/2014/main" id="{29A3F9F6-C280-453D-83BE-1ADA3E348D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1026" y="1601738"/>
            <a:ext cx="61555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部分积</a:t>
            </a:r>
          </a:p>
        </p:txBody>
      </p:sp>
      <p:sp>
        <p:nvSpPr>
          <p:cNvPr id="45" name="Rectangle 6">
            <a:extLst>
              <a:ext uri="{FF2B5EF4-FFF2-40B4-BE49-F238E27FC236}">
                <a16:creationId xmlns:a16="http://schemas.microsoft.com/office/drawing/2014/main" id="{FEEE6936-96BB-6E8A-7CDB-EF1D1FBDB6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55189" y="1601738"/>
            <a:ext cx="4103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乘数</a:t>
            </a:r>
          </a:p>
        </p:txBody>
      </p:sp>
      <p:sp>
        <p:nvSpPr>
          <p:cNvPr id="46" name="Rectangle 7">
            <a:extLst>
              <a:ext uri="{FF2B5EF4-FFF2-40B4-BE49-F238E27FC236}">
                <a16:creationId xmlns:a16="http://schemas.microsoft.com/office/drawing/2014/main" id="{230AB15F-7689-15F7-BF0C-D3AEF2191F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65051" y="1601738"/>
            <a:ext cx="41036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解释</a:t>
            </a:r>
          </a:p>
        </p:txBody>
      </p:sp>
      <p:sp>
        <p:nvSpPr>
          <p:cNvPr id="47" name="Rectangle 8">
            <a:extLst>
              <a:ext uri="{FF2B5EF4-FFF2-40B4-BE49-F238E27FC236}">
                <a16:creationId xmlns:a16="http://schemas.microsoft.com/office/drawing/2014/main" id="{A3EECFA0-F381-F446-A353-A5673FF594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1646" y="1941463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0  0.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0  0  0  0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48" name="Rectangle 10">
            <a:extLst>
              <a:ext uri="{FF2B5EF4-FFF2-40B4-BE49-F238E27FC236}">
                <a16:creationId xmlns:a16="http://schemas.microsoft.com/office/drawing/2014/main" id="{73813943-1277-CEB3-6469-75ACF257C6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91508" y="2127201"/>
            <a:ext cx="1394613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1  0  1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00FFFF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49" name="Rectangle 12">
            <a:extLst>
              <a:ext uri="{FF2B5EF4-FFF2-40B4-BE49-F238E27FC236}">
                <a16:creationId xmlns:a16="http://schemas.microsoft.com/office/drawing/2014/main" id="{F4DC6B9C-F795-86B8-BDBB-D7A5A18F0E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02232" y="2111811"/>
            <a:ext cx="476412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部分积为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0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，乘数准备好，后加一位初始为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0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的附加位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effectLst/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50" name="Rectangle 15">
            <a:extLst>
              <a:ext uri="{FF2B5EF4-FFF2-40B4-BE49-F238E27FC236}">
                <a16:creationId xmlns:a16="http://schemas.microsoft.com/office/drawing/2014/main" id="{5EF1B871-3009-C0A5-083E-8FC9128EA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5296" y="2344617"/>
            <a:ext cx="23083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＋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1" name="Rectangle 16">
            <a:extLst>
              <a:ext uri="{FF2B5EF4-FFF2-40B4-BE49-F238E27FC236}">
                <a16:creationId xmlns:a16="http://schemas.microsoft.com/office/drawing/2014/main" id="{61531C7D-1826-6C47-3472-2C27A0040B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4183" y="2312938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0.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1  1  0  1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2" name="Rectangle 17">
            <a:extLst>
              <a:ext uri="{FF2B5EF4-FFF2-40B4-BE49-F238E27FC236}">
                <a16:creationId xmlns:a16="http://schemas.microsoft.com/office/drawing/2014/main" id="{8E21F63D-6195-3E97-3C46-755CF075B1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5309" y="2681238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.  1  1  0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3" name="Rectangle 19">
            <a:extLst>
              <a:ext uri="{FF2B5EF4-FFF2-40B4-BE49-F238E27FC236}">
                <a16:creationId xmlns:a16="http://schemas.microsoft.com/office/drawing/2014/main" id="{4DAA8520-AC3B-5B45-A820-A66F5C7C47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2421" y="2681238"/>
            <a:ext cx="13946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1  0  1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1  0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4" name="Rectangle 21">
            <a:extLst>
              <a:ext uri="{FF2B5EF4-FFF2-40B4-BE49-F238E27FC236}">
                <a16:creationId xmlns:a16="http://schemas.microsoft.com/office/drawing/2014/main" id="{89485FE3-D9CA-A0DD-BA94-A39270E1F1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2151" y="2649290"/>
            <a:ext cx="19588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＋</a:t>
            </a:r>
            <a:r>
              <a:rPr lang="en-US" altLang="zh-CN" sz="2000" dirty="0">
                <a:latin typeface="得意黑" pitchFamily="2" charset="-122"/>
                <a:ea typeface="得意黑" pitchFamily="2" charset="-122"/>
              </a:rPr>
              <a:t> [-x]</a:t>
            </a:r>
            <a:r>
              <a:rPr lang="zh-CN" altLang="en-US" sz="2000" baseline="-25000" dirty="0">
                <a:latin typeface="得意黑" pitchFamily="2" charset="-122"/>
                <a:ea typeface="得意黑" pitchFamily="2" charset="-122"/>
              </a:rPr>
              <a:t>补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，</a:t>
            </a:r>
            <a:r>
              <a:rPr lang="zh-CN" altLang="zh-CN" sz="2000" dirty="0">
                <a:latin typeface="得意黑" pitchFamily="2" charset="-122"/>
                <a:ea typeface="得意黑" pitchFamily="2" charset="-122"/>
              </a:rPr>
              <a:t>更新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部分积</a:t>
            </a:r>
          </a:p>
        </p:txBody>
      </p:sp>
      <p:sp>
        <p:nvSpPr>
          <p:cNvPr id="55" name="Rectangle 22">
            <a:extLst>
              <a:ext uri="{FF2B5EF4-FFF2-40B4-BE49-F238E27FC236}">
                <a16:creationId xmlns:a16="http://schemas.microsoft.com/office/drawing/2014/main" id="{7C00A92F-1915-0E59-4BFF-A6A0E6ED6E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5309" y="3052714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.  0  1  1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6" name="Rectangle 25">
            <a:extLst>
              <a:ext uri="{FF2B5EF4-FFF2-40B4-BE49-F238E27FC236}">
                <a16:creationId xmlns:a16="http://schemas.microsoft.com/office/drawing/2014/main" id="{ADEA5C3C-B766-AE02-3AD2-98204FB661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6997" y="3028659"/>
            <a:ext cx="156453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1.  0 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</a:t>
            </a:r>
            <a:r>
              <a:rPr lang="en-US" altLang="zh-CN" dirty="0">
                <a:latin typeface="Calibri" panose="020F0502020204030204" pitchFamily="34" charset="0"/>
              </a:rPr>
              <a:t>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lang="en-US" altLang="zh-CN" dirty="0">
                <a:highlight>
                  <a:srgbClr val="00FFFF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57" name="Rectangle 28">
            <a:extLst>
              <a:ext uri="{FF2B5EF4-FFF2-40B4-BE49-F238E27FC236}">
                <a16:creationId xmlns:a16="http://schemas.microsoft.com/office/drawing/2014/main" id="{77F289CD-E717-292D-AEDC-90D297D93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7100" y="3010680"/>
            <a:ext cx="108042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右移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，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a = 0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effectLst/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59" name="Rectangle 30">
            <a:extLst>
              <a:ext uri="{FF2B5EF4-FFF2-40B4-BE49-F238E27FC236}">
                <a16:creationId xmlns:a16="http://schemas.microsoft.com/office/drawing/2014/main" id="{E5D0249F-CF9D-6B6C-9A43-3A5207093F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1646" y="3417220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.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60" name="Rectangle 31">
            <a:extLst>
              <a:ext uri="{FF2B5EF4-FFF2-40B4-BE49-F238E27FC236}">
                <a16:creationId xmlns:a16="http://schemas.microsoft.com/office/drawing/2014/main" id="{774F5D7B-C346-235A-5BC2-8B7C8EF295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81646" y="3778178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1  1.  0  0  1  1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61" name="Rectangle 37">
            <a:extLst>
              <a:ext uri="{FF2B5EF4-FFF2-40B4-BE49-F238E27FC236}">
                <a16:creationId xmlns:a16="http://schemas.microsoft.com/office/drawing/2014/main" id="{0F58D7E8-DF1D-7F2C-A2CE-15BDC5E087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2151" y="3796093"/>
            <a:ext cx="188352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＋</a:t>
            </a:r>
            <a:r>
              <a:rPr lang="en-US" altLang="zh-CN" sz="2000" dirty="0">
                <a:latin typeface="得意黑" pitchFamily="2" charset="-122"/>
                <a:ea typeface="得意黑" pitchFamily="2" charset="-122"/>
              </a:rPr>
              <a:t> [x]</a:t>
            </a:r>
            <a:r>
              <a:rPr lang="zh-CN" altLang="en-US" sz="2000" baseline="-25000" dirty="0">
                <a:latin typeface="得意黑" pitchFamily="2" charset="-122"/>
                <a:ea typeface="得意黑" pitchFamily="2" charset="-122"/>
              </a:rPr>
              <a:t>补</a:t>
            </a:r>
            <a:r>
              <a:rPr lang="zh-CN" altLang="en-US" sz="2000" dirty="0">
                <a:latin typeface="得意黑" pitchFamily="2" charset="-122"/>
                <a:ea typeface="得意黑" pitchFamily="2" charset="-122"/>
              </a:rPr>
              <a:t>，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更新部分积</a:t>
            </a:r>
          </a:p>
        </p:txBody>
      </p:sp>
      <p:sp>
        <p:nvSpPr>
          <p:cNvPr id="62" name="Rectangle 38">
            <a:extLst>
              <a:ext uri="{FF2B5EF4-FFF2-40B4-BE49-F238E27FC236}">
                <a16:creationId xmlns:a16="http://schemas.microsoft.com/office/drawing/2014/main" id="{70F21A87-10D2-F099-9E6F-6A8858FEC9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5309" y="4160648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1  1.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0  1  1  0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65" name="Rectangle 5">
            <a:extLst>
              <a:ext uri="{FF2B5EF4-FFF2-40B4-BE49-F238E27FC236}">
                <a16:creationId xmlns:a16="http://schemas.microsoft.com/office/drawing/2014/main" id="{1C4C1EB2-6F32-41A1-6D3E-AD58B6E683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1498" y="4519475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latin typeface="Calibri" panose="020F0502020204030204" pitchFamily="34" charset="0"/>
              </a:rPr>
              <a:t>1  1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.  </a:t>
            </a:r>
            <a:r>
              <a:rPr lang="en-US" altLang="zh-CN" dirty="0">
                <a:latin typeface="Calibri" panose="020F0502020204030204" pitchFamily="34" charset="0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67" name="Rectangle 15">
            <a:extLst>
              <a:ext uri="{FF2B5EF4-FFF2-40B4-BE49-F238E27FC236}">
                <a16:creationId xmlns:a16="http://schemas.microsoft.com/office/drawing/2014/main" id="{E0D00F95-2806-9858-E83A-D741D4920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2151" y="4472093"/>
            <a:ext cx="11044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右移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，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a</a:t>
            </a:r>
            <a:r>
              <a:rPr kumimoji="0" lang="en-US" altLang="zh-CN" sz="2000" b="0" i="0" u="none" strike="noStrike" cap="none" normalizeH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 = -1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effectLst/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68" name="Rectangle 16">
            <a:extLst>
              <a:ext uri="{FF2B5EF4-FFF2-40B4-BE49-F238E27FC236}">
                <a16:creationId xmlns:a16="http://schemas.microsoft.com/office/drawing/2014/main" id="{F62E7F60-7537-1765-9C76-2306DABF99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0574" y="4953602"/>
            <a:ext cx="23083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＋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69" name="Rectangle 17">
            <a:extLst>
              <a:ext uri="{FF2B5EF4-FFF2-40B4-BE49-F238E27FC236}">
                <a16:creationId xmlns:a16="http://schemas.microsoft.com/office/drawing/2014/main" id="{32206ED3-C1B3-9D5B-DCD8-ED97E34898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1498" y="4910135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0  0.  1  1  0  1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70" name="Rectangle 18">
            <a:extLst>
              <a:ext uri="{FF2B5EF4-FFF2-40B4-BE49-F238E27FC236}">
                <a16:creationId xmlns:a16="http://schemas.microsoft.com/office/drawing/2014/main" id="{AD2C6A19-BB1A-840B-26C8-A21F510D8C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8680" y="5274654"/>
            <a:ext cx="151163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0  0.  1  0  0  0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73" name="Rectangle 29">
            <a:extLst>
              <a:ext uri="{FF2B5EF4-FFF2-40B4-BE49-F238E27FC236}">
                <a16:creationId xmlns:a16="http://schemas.microsoft.com/office/drawing/2014/main" id="{948FFA97-CD41-5013-82B6-16C2233D59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1498" y="5646129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0  0.  0  1  0  0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74" name="Rectangle 34">
            <a:extLst>
              <a:ext uri="{FF2B5EF4-FFF2-40B4-BE49-F238E27FC236}">
                <a16:creationId xmlns:a16="http://schemas.microsoft.com/office/drawing/2014/main" id="{C13495DA-34BD-AE78-87C3-FF92372DCF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5213" y="5657444"/>
            <a:ext cx="21800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0.  0  0  1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00FFFF"/>
                </a:highlight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0  1  1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75" name="Rectangle 40">
            <a:extLst>
              <a:ext uri="{FF2B5EF4-FFF2-40B4-BE49-F238E27FC236}">
                <a16:creationId xmlns:a16="http://schemas.microsoft.com/office/drawing/2014/main" id="{6233025C-5FD6-DA29-27B4-F9BCD95785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76580" y="5595269"/>
            <a:ext cx="1029128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右移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，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a = 1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effectLst/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76" name="Rectangle 34">
            <a:extLst>
              <a:ext uri="{FF2B5EF4-FFF2-40B4-BE49-F238E27FC236}">
                <a16:creationId xmlns:a16="http://schemas.microsoft.com/office/drawing/2014/main" id="{A12A4831-772A-4ECC-2081-E53B4DD4B7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5592" y="4155313"/>
            <a:ext cx="178734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zh-CN" dirty="0">
                <a:latin typeface="Calibri" panose="020F0502020204030204" pitchFamily="34" charset="0"/>
              </a:rPr>
              <a:t>0.  1  0</a:t>
            </a:r>
            <a:r>
              <a:rPr lang="zh-CN" altLang="zh-CN" dirty="0"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1</a:t>
            </a:r>
            <a:r>
              <a:rPr lang="zh-CN" altLang="zh-CN" dirty="0"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0  1  1  0</a:t>
            </a:r>
            <a:r>
              <a:rPr lang="zh-CN" altLang="zh-CN" dirty="0">
                <a:latin typeface="Calibri" panose="020F0502020204030204" pitchFamily="34" charset="0"/>
              </a:rPr>
              <a:t> </a:t>
            </a:r>
            <a:endParaRPr lang="zh-CN" altLang="zh-CN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8804FD15-AAEB-3D90-7AF9-8EE32B2E5813}"/>
              </a:ext>
            </a:extLst>
          </p:cNvPr>
          <p:cNvSpPr txBox="1"/>
          <p:nvPr/>
        </p:nvSpPr>
        <p:spPr>
          <a:xfrm>
            <a:off x="3628288" y="713530"/>
            <a:ext cx="5022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[x]</a:t>
            </a:r>
            <a:r>
              <a:rPr lang="zh-CN" altLang="en-US" sz="2400" baseline="-25000" dirty="0">
                <a:latin typeface="得意黑" pitchFamily="2" charset="-122"/>
                <a:ea typeface="得意黑" pitchFamily="2" charset="-122"/>
              </a:rPr>
              <a:t>补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=11.0011   [y]</a:t>
            </a:r>
            <a:r>
              <a:rPr lang="zh-CN" altLang="en-US" sz="2400" baseline="-25000" dirty="0">
                <a:latin typeface="得意黑" pitchFamily="2" charset="-122"/>
                <a:ea typeface="得意黑" pitchFamily="2" charset="-122"/>
              </a:rPr>
              <a:t>补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=0.1011   [-x]</a:t>
            </a:r>
            <a:r>
              <a:rPr lang="zh-CN" altLang="en-US" sz="2400" baseline="-25000" dirty="0">
                <a:latin typeface="得意黑" pitchFamily="2" charset="-122"/>
                <a:ea typeface="得意黑" pitchFamily="2" charset="-122"/>
              </a:rPr>
              <a:t>补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=00.1101      </a:t>
            </a:r>
            <a:endParaRPr lang="zh-CN" altLang="en-US" sz="24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3B1EFA8E-9D03-28C0-50F7-A2E8D317BD64}"/>
              </a:ext>
            </a:extLst>
          </p:cNvPr>
          <p:cNvSpPr txBox="1"/>
          <p:nvPr/>
        </p:nvSpPr>
        <p:spPr>
          <a:xfrm>
            <a:off x="7832295" y="3322730"/>
            <a:ext cx="1165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得意黑" pitchFamily="2" charset="-122"/>
                <a:ea typeface="得意黑" pitchFamily="2" charset="-122"/>
              </a:rPr>
              <a:t>右移，</a:t>
            </a:r>
            <a:r>
              <a:rPr lang="en-US" altLang="zh-CN" sz="2000" dirty="0">
                <a:latin typeface="得意黑" pitchFamily="2" charset="-122"/>
                <a:ea typeface="得意黑" pitchFamily="2" charset="-122"/>
              </a:rPr>
              <a:t>a =1</a:t>
            </a:r>
            <a:endParaRPr lang="zh-CN" altLang="en-US" sz="2000" dirty="0"/>
          </a:p>
        </p:txBody>
      </p:sp>
      <p:sp>
        <p:nvSpPr>
          <p:cNvPr id="79" name="Rectangle 25">
            <a:extLst>
              <a:ext uri="{FF2B5EF4-FFF2-40B4-BE49-F238E27FC236}">
                <a16:creationId xmlns:a16="http://schemas.microsoft.com/office/drawing/2014/main" id="{F6345E78-B61B-4855-8ED6-9824488F70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5593" y="3410775"/>
            <a:ext cx="178734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.  1  </a:t>
            </a:r>
            <a:r>
              <a:rPr lang="en-US" altLang="zh-CN" dirty="0">
                <a:latin typeface="Calibri" panose="020F0502020204030204" pitchFamily="34" charset="0"/>
              </a:rPr>
              <a:t>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lang="en-US" altLang="zh-CN" dirty="0">
                <a:highlight>
                  <a:srgbClr val="00FFFF"/>
                </a:highlight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1  0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0" name="Rectangle 16">
            <a:extLst>
              <a:ext uri="{FF2B5EF4-FFF2-40B4-BE49-F238E27FC236}">
                <a16:creationId xmlns:a16="http://schemas.microsoft.com/office/drawing/2014/main" id="{6B4D4E11-933E-2462-8031-8078E6ACB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0574" y="3810593"/>
            <a:ext cx="23083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＋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1" name="Rectangle 34">
            <a:extLst>
              <a:ext uri="{FF2B5EF4-FFF2-40B4-BE49-F238E27FC236}">
                <a16:creationId xmlns:a16="http://schemas.microsoft.com/office/drawing/2014/main" id="{807C201B-C544-D8DE-4E4A-03DB19C09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5213" y="4519475"/>
            <a:ext cx="201016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zh-CN" dirty="0">
                <a:latin typeface="Calibri" panose="020F0502020204030204" pitchFamily="34" charset="0"/>
              </a:rPr>
              <a:t>0.  0  1</a:t>
            </a:r>
            <a:r>
              <a:rPr lang="zh-CN" altLang="zh-CN" dirty="0"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0</a:t>
            </a:r>
            <a:r>
              <a:rPr lang="zh-CN" altLang="zh-CN" dirty="0">
                <a:latin typeface="Calibri" panose="020F0502020204030204" pitchFamily="34" charset="0"/>
              </a:rPr>
              <a:t>  </a:t>
            </a:r>
            <a:r>
              <a:rPr lang="en-US" altLang="zh-CN" dirty="0">
                <a:highlight>
                  <a:srgbClr val="00FFFF"/>
                </a:highlight>
                <a:latin typeface="Calibri" panose="020F0502020204030204" pitchFamily="34" charset="0"/>
              </a:rPr>
              <a:t>1</a:t>
            </a:r>
            <a:r>
              <a:rPr lang="en-US" altLang="zh-CN" dirty="0">
                <a:latin typeface="Calibri" panose="020F0502020204030204" pitchFamily="34" charset="0"/>
              </a:rPr>
              <a:t>  </a:t>
            </a:r>
            <a:r>
              <a:rPr lang="en-US" altLang="zh-CN" dirty="0">
                <a:highlight>
                  <a:srgbClr val="C0C0C0"/>
                </a:highlight>
                <a:latin typeface="Calibri" panose="020F0502020204030204" pitchFamily="34" charset="0"/>
              </a:rPr>
              <a:t>0</a:t>
            </a:r>
            <a:r>
              <a:rPr lang="en-US" altLang="zh-CN" dirty="0">
                <a:latin typeface="Calibri" panose="020F0502020204030204" pitchFamily="34" charset="0"/>
              </a:rPr>
              <a:t>  1  1  0</a:t>
            </a:r>
            <a:r>
              <a:rPr lang="zh-CN" altLang="zh-CN" dirty="0">
                <a:latin typeface="Calibri" panose="020F0502020204030204" pitchFamily="34" charset="0"/>
              </a:rPr>
              <a:t> </a:t>
            </a:r>
            <a:endParaRPr lang="zh-CN" altLang="zh-CN" dirty="0"/>
          </a:p>
        </p:txBody>
      </p:sp>
      <p:sp>
        <p:nvSpPr>
          <p:cNvPr id="82" name="Rectangle 21">
            <a:extLst>
              <a:ext uri="{FF2B5EF4-FFF2-40B4-BE49-F238E27FC236}">
                <a16:creationId xmlns:a16="http://schemas.microsoft.com/office/drawing/2014/main" id="{CB99F562-E7F1-50BB-FC1E-61212F2B8D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3481" y="4887789"/>
            <a:ext cx="19588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＋</a:t>
            </a:r>
            <a:r>
              <a:rPr lang="en-US" altLang="zh-CN" sz="2000" dirty="0">
                <a:latin typeface="得意黑" pitchFamily="2" charset="-122"/>
                <a:ea typeface="得意黑" pitchFamily="2" charset="-122"/>
              </a:rPr>
              <a:t> [-x]</a:t>
            </a:r>
            <a:r>
              <a:rPr lang="zh-CN" altLang="en-US" sz="2000" baseline="-25000" dirty="0">
                <a:latin typeface="得意黑" pitchFamily="2" charset="-122"/>
                <a:ea typeface="得意黑" pitchFamily="2" charset="-122"/>
              </a:rPr>
              <a:t>补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，</a:t>
            </a:r>
            <a:r>
              <a:rPr lang="zh-CN" altLang="zh-CN" sz="2000" dirty="0">
                <a:latin typeface="得意黑" pitchFamily="2" charset="-122"/>
                <a:ea typeface="得意黑" pitchFamily="2" charset="-122"/>
              </a:rPr>
              <a:t>更新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部分积</a:t>
            </a:r>
          </a:p>
        </p:txBody>
      </p:sp>
      <p:sp>
        <p:nvSpPr>
          <p:cNvPr id="83" name="Rectangle 34">
            <a:extLst>
              <a:ext uri="{FF2B5EF4-FFF2-40B4-BE49-F238E27FC236}">
                <a16:creationId xmlns:a16="http://schemas.microsoft.com/office/drawing/2014/main" id="{043923AB-9279-079F-F261-96082EB882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328" y="5275328"/>
            <a:ext cx="201016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zh-CN" dirty="0">
                <a:latin typeface="Calibri" panose="020F0502020204030204" pitchFamily="34" charset="0"/>
              </a:rPr>
              <a:t>0.  0  1</a:t>
            </a:r>
            <a:r>
              <a:rPr lang="zh-CN" altLang="zh-CN" dirty="0"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0</a:t>
            </a:r>
            <a:r>
              <a:rPr lang="zh-CN" altLang="zh-CN" dirty="0">
                <a:latin typeface="Calibri" panose="020F0502020204030204" pitchFamily="34" charset="0"/>
              </a:rPr>
              <a:t>  </a:t>
            </a:r>
            <a:r>
              <a:rPr lang="en-US" altLang="zh-CN" dirty="0">
                <a:latin typeface="Calibri" panose="020F0502020204030204" pitchFamily="34" charset="0"/>
              </a:rPr>
              <a:t>1  0  1  1  0</a:t>
            </a:r>
            <a:r>
              <a:rPr lang="zh-CN" altLang="zh-CN" dirty="0">
                <a:latin typeface="Calibri" panose="020F0502020204030204" pitchFamily="34" charset="0"/>
              </a:rPr>
              <a:t> </a:t>
            </a:r>
            <a:endParaRPr lang="zh-CN" altLang="zh-CN" dirty="0"/>
          </a:p>
        </p:txBody>
      </p:sp>
      <p:sp>
        <p:nvSpPr>
          <p:cNvPr id="84" name="Rectangle 21">
            <a:extLst>
              <a:ext uri="{FF2B5EF4-FFF2-40B4-BE49-F238E27FC236}">
                <a16:creationId xmlns:a16="http://schemas.microsoft.com/office/drawing/2014/main" id="{B0737DCA-E244-3BB0-A512-97E402A179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2150" y="5995615"/>
            <a:ext cx="1883529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＋</a:t>
            </a:r>
            <a:r>
              <a:rPr lang="en-US" altLang="zh-CN" sz="2000" dirty="0">
                <a:latin typeface="得意黑" pitchFamily="2" charset="-122"/>
                <a:ea typeface="得意黑" pitchFamily="2" charset="-122"/>
              </a:rPr>
              <a:t> [x]</a:t>
            </a:r>
            <a:r>
              <a:rPr lang="zh-CN" altLang="en-US" sz="2000" baseline="-25000" dirty="0">
                <a:latin typeface="得意黑" pitchFamily="2" charset="-122"/>
                <a:ea typeface="得意黑" pitchFamily="2" charset="-122"/>
              </a:rPr>
              <a:t>补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，</a:t>
            </a:r>
            <a:r>
              <a:rPr lang="zh-CN" altLang="zh-CN" sz="2000" dirty="0">
                <a:latin typeface="得意黑" pitchFamily="2" charset="-122"/>
                <a:ea typeface="得意黑" pitchFamily="2" charset="-122"/>
              </a:rPr>
              <a:t>更新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得意黑" pitchFamily="2" charset="-122"/>
                <a:ea typeface="得意黑" pitchFamily="2" charset="-122"/>
              </a:rPr>
              <a:t>部分积</a:t>
            </a:r>
          </a:p>
        </p:txBody>
      </p: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AF256AFD-1277-B1B2-7208-C0757108E59E}"/>
              </a:ext>
            </a:extLst>
          </p:cNvPr>
          <p:cNvCxnSpPr>
            <a:cxnSpLocks/>
          </p:cNvCxnSpPr>
          <p:nvPr/>
        </p:nvCxnSpPr>
        <p:spPr>
          <a:xfrm>
            <a:off x="1706330" y="6306230"/>
            <a:ext cx="27013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6" name="Rectangle 16">
            <a:extLst>
              <a:ext uri="{FF2B5EF4-FFF2-40B4-BE49-F238E27FC236}">
                <a16:creationId xmlns:a16="http://schemas.microsoft.com/office/drawing/2014/main" id="{8372DEF6-CBA2-CA97-D77C-086B36A2D8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8703" y="6026393"/>
            <a:ext cx="230832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effectLst/>
                <a:latin typeface="等线" panose="02010600030101010101" pitchFamily="2" charset="-122"/>
                <a:ea typeface="等线" panose="02010600030101010101" pitchFamily="2" charset="-122"/>
              </a:rPr>
              <a:t>＋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7" name="Rectangle 17">
            <a:extLst>
              <a:ext uri="{FF2B5EF4-FFF2-40B4-BE49-F238E27FC236}">
                <a16:creationId xmlns:a16="http://schemas.microsoft.com/office/drawing/2014/main" id="{3CD44FD9-0EC5-2237-8020-BA67674757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61498" y="5982926"/>
            <a:ext cx="128881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1  1.  0  0  1  1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576D4645-C2E6-AF9D-05E2-E9AD99C697B6}"/>
              </a:ext>
            </a:extLst>
          </p:cNvPr>
          <p:cNvSpPr txBox="1"/>
          <p:nvPr/>
        </p:nvSpPr>
        <p:spPr>
          <a:xfrm>
            <a:off x="2062863" y="6328765"/>
            <a:ext cx="1526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1  1.  0  1  1  1</a:t>
            </a:r>
            <a:endParaRPr lang="zh-CN" altLang="en-US" dirty="0"/>
          </a:p>
        </p:txBody>
      </p:sp>
      <p:sp>
        <p:nvSpPr>
          <p:cNvPr id="90" name="Rectangle 34">
            <a:extLst>
              <a:ext uri="{FF2B5EF4-FFF2-40B4-BE49-F238E27FC236}">
                <a16:creationId xmlns:a16="http://schemas.microsoft.com/office/drawing/2014/main" id="{29965F8C-3802-5542-DABE-6E08A54230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5213" y="6328765"/>
            <a:ext cx="2180084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0.  0  0  1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00FFFF"/>
                </a:highlight>
                <a:latin typeface="Calibri" panose="020F0502020204030204" pitchFamily="34" charset="0"/>
              </a:rPr>
              <a:t>0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1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  0  1  1</a:t>
            </a:r>
            <a:r>
              <a:rPr kumimoji="0" lang="en-US" altLang="zh-CN" sz="1800" b="0" i="0" u="none" strike="noStrike" cap="none" normalizeH="0" dirty="0">
                <a:ln>
                  <a:noFill/>
                </a:ln>
                <a:effectLst/>
                <a:latin typeface="Calibri" panose="020F0502020204030204" pitchFamily="34" charset="0"/>
              </a:rPr>
              <a:t>  0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C631690B-9745-3FC1-B9B5-619F8F75F9A1}"/>
              </a:ext>
            </a:extLst>
          </p:cNvPr>
          <p:cNvSpPr txBox="1"/>
          <p:nvPr/>
        </p:nvSpPr>
        <p:spPr>
          <a:xfrm>
            <a:off x="10253320" y="5384519"/>
            <a:ext cx="15921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11.01110001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0D42226A-F6D7-972F-1047-EE888FEAEA15}"/>
              </a:ext>
            </a:extLst>
          </p:cNvPr>
          <p:cNvSpPr txBox="1"/>
          <p:nvPr/>
        </p:nvSpPr>
        <p:spPr>
          <a:xfrm>
            <a:off x="10253319" y="5998315"/>
            <a:ext cx="1595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-0.10001111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A209FB-E4A5-90EC-E612-5C9847CE2090}"/>
              </a:ext>
            </a:extLst>
          </p:cNvPr>
          <p:cNvSpPr txBox="1"/>
          <p:nvPr/>
        </p:nvSpPr>
        <p:spPr>
          <a:xfrm>
            <a:off x="194348" y="1166477"/>
            <a:ext cx="17051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1" dirty="0"/>
              <a:t>      - 0. 1  1  0  1</a:t>
            </a:r>
          </a:p>
          <a:p>
            <a:r>
              <a:rPr lang="en-US" altLang="zh-CN" sz="1800" b="1" dirty="0"/>
              <a:t>×   </a:t>
            </a:r>
            <a:r>
              <a:rPr lang="en-US" altLang="zh-CN" b="1" dirty="0"/>
              <a:t>  </a:t>
            </a:r>
            <a:r>
              <a:rPr lang="en-US" altLang="zh-CN" sz="1800" b="1" dirty="0"/>
              <a:t>0. 1  0  1  1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3991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9" grpId="0"/>
      <p:bldP spid="60" grpId="0"/>
      <p:bldP spid="61" grpId="0"/>
      <p:bldP spid="62" grpId="0"/>
      <p:bldP spid="65" grpId="0"/>
      <p:bldP spid="67" grpId="0"/>
      <p:bldP spid="68" grpId="0"/>
      <p:bldP spid="69" grpId="0"/>
      <p:bldP spid="70" grpId="0"/>
      <p:bldP spid="73" grpId="0"/>
      <p:bldP spid="74" grpId="0"/>
      <p:bldP spid="75" grpId="0"/>
      <p:bldP spid="76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6" grpId="0"/>
      <p:bldP spid="87" grpId="0"/>
      <p:bldP spid="89" grpId="0"/>
      <p:bldP spid="90" grpId="0"/>
      <p:bldP spid="91" grpId="0"/>
      <p:bldP spid="92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F5AF93C-BFF2-3DAC-54E6-F20023E5AA03}"/>
              </a:ext>
            </a:extLst>
          </p:cNvPr>
          <p:cNvSpPr txBox="1"/>
          <p:nvPr/>
        </p:nvSpPr>
        <p:spPr>
          <a:xfrm>
            <a:off x="625643" y="425117"/>
            <a:ext cx="23421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计算机组成原理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B846C1-43A1-6220-8721-D11CB4237DAF}"/>
              </a:ext>
            </a:extLst>
          </p:cNvPr>
          <p:cNvSpPr txBox="1"/>
          <p:nvPr/>
        </p:nvSpPr>
        <p:spPr>
          <a:xfrm>
            <a:off x="7950200" y="425117"/>
            <a:ext cx="3616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原码补码乘法的差异</a:t>
            </a:r>
            <a:endParaRPr lang="en-US" altLang="zh-CN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336556F-522C-9236-7BEE-E43BEADF53F4}"/>
              </a:ext>
            </a:extLst>
          </p:cNvPr>
          <p:cNvSpPr txBox="1"/>
          <p:nvPr/>
        </p:nvSpPr>
        <p:spPr>
          <a:xfrm>
            <a:off x="2131388" y="1522012"/>
            <a:ext cx="11689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latin typeface="得意黑" pitchFamily="2" charset="-122"/>
                <a:ea typeface="得意黑" pitchFamily="2" charset="-122"/>
              </a:rPr>
              <a:t>原码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2A481C-C9C7-F7F5-D6EC-1DD7ED66B172}"/>
              </a:ext>
            </a:extLst>
          </p:cNvPr>
          <p:cNvSpPr txBox="1"/>
          <p:nvPr/>
        </p:nvSpPr>
        <p:spPr>
          <a:xfrm>
            <a:off x="8424387" y="1522012"/>
            <a:ext cx="11689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latin typeface="得意黑" pitchFamily="2" charset="-122"/>
                <a:ea typeface="得意黑" pitchFamily="2" charset="-122"/>
              </a:rPr>
              <a:t>补码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C451DC2-ECD1-1D71-4BA7-F7F6BE6016EB}"/>
              </a:ext>
            </a:extLst>
          </p:cNvPr>
          <p:cNvSpPr txBox="1"/>
          <p:nvPr/>
        </p:nvSpPr>
        <p:spPr>
          <a:xfrm>
            <a:off x="1219199" y="3167390"/>
            <a:ext cx="2675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进行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n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轮加法，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n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轮位移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5FF7CE0-D6EE-0437-1AC4-539D399A9036}"/>
              </a:ext>
            </a:extLst>
          </p:cNvPr>
          <p:cNvSpPr txBox="1"/>
          <p:nvPr/>
        </p:nvSpPr>
        <p:spPr>
          <a:xfrm>
            <a:off x="1219199" y="4293217"/>
            <a:ext cx="3281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每次加法可能＋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0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或者＋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[x]</a:t>
            </a:r>
            <a:r>
              <a:rPr lang="zh-CN" altLang="en-US" sz="2400" baseline="-25000" dirty="0">
                <a:latin typeface="得意黑" pitchFamily="2" charset="-122"/>
                <a:ea typeface="得意黑" pitchFamily="2" charset="-122"/>
              </a:rPr>
              <a:t>补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2C52FFC-4AE0-DE15-21CD-14916D07AEF2}"/>
              </a:ext>
            </a:extLst>
          </p:cNvPr>
          <p:cNvSpPr txBox="1"/>
          <p:nvPr/>
        </p:nvSpPr>
        <p:spPr>
          <a:xfrm>
            <a:off x="1219199" y="5425972"/>
            <a:ext cx="3640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根据寄存器的</a:t>
            </a:r>
            <a:r>
              <a:rPr lang="zh-CN" altLang="en-US" sz="2400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最低位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决定加什么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7CD65A3-74D3-39A3-83FB-9490B071C19C}"/>
              </a:ext>
            </a:extLst>
          </p:cNvPr>
          <p:cNvSpPr txBox="1"/>
          <p:nvPr/>
        </p:nvSpPr>
        <p:spPr>
          <a:xfrm>
            <a:off x="7227454" y="3174317"/>
            <a:ext cx="50674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进行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n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轮加法，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n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轮位移，最后再</a:t>
            </a:r>
            <a:r>
              <a:rPr lang="zh-CN" altLang="en-US" sz="2400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多一次加法</a:t>
            </a:r>
            <a:endParaRPr lang="en-US" altLang="zh-CN" sz="2400" dirty="0">
              <a:solidFill>
                <a:srgbClr val="FF0000"/>
              </a:solidFill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85AFCDD-4528-4766-459E-425D8477FE9C}"/>
              </a:ext>
            </a:extLst>
          </p:cNvPr>
          <p:cNvSpPr txBox="1"/>
          <p:nvPr/>
        </p:nvSpPr>
        <p:spPr>
          <a:xfrm>
            <a:off x="7227454" y="4300144"/>
            <a:ext cx="40527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每次加法可能＋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0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、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+[-x]</a:t>
            </a:r>
            <a:r>
              <a:rPr lang="zh-CN" altLang="en-US" sz="2400" baseline="-25000" dirty="0">
                <a:latin typeface="得意黑" pitchFamily="2" charset="-122"/>
                <a:ea typeface="得意黑" pitchFamily="2" charset="-122"/>
              </a:rPr>
              <a:t>补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、＋ </a:t>
            </a:r>
            <a:r>
              <a:rPr lang="en-US" altLang="zh-CN" sz="2400" dirty="0">
                <a:latin typeface="得意黑" pitchFamily="2" charset="-122"/>
                <a:ea typeface="得意黑" pitchFamily="2" charset="-122"/>
              </a:rPr>
              <a:t>[x]</a:t>
            </a:r>
            <a:r>
              <a:rPr lang="zh-CN" altLang="en-US" sz="2400" baseline="-25000" dirty="0">
                <a:latin typeface="得意黑" pitchFamily="2" charset="-122"/>
                <a:ea typeface="得意黑" pitchFamily="2" charset="-122"/>
              </a:rPr>
              <a:t>补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ED43955-F6BB-CBA6-9524-732EFADCA878}"/>
              </a:ext>
            </a:extLst>
          </p:cNvPr>
          <p:cNvSpPr txBox="1"/>
          <p:nvPr/>
        </p:nvSpPr>
        <p:spPr>
          <a:xfrm>
            <a:off x="7227454" y="5432899"/>
            <a:ext cx="46281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根据寄存器的</a:t>
            </a:r>
            <a:r>
              <a:rPr lang="zh-CN" altLang="en-US" sz="2400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最低位和附加位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决定加什么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05EC64C-7ED2-0582-F985-339AA977D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640" y="963436"/>
            <a:ext cx="2184709" cy="1948148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5F2DE0C4-4BE1-0F26-244D-E595A5EA0A11}"/>
              </a:ext>
            </a:extLst>
          </p:cNvPr>
          <p:cNvSpPr txBox="1"/>
          <p:nvPr/>
        </p:nvSpPr>
        <p:spPr>
          <a:xfrm>
            <a:off x="-3350905" y="686727"/>
            <a:ext cx="2970685" cy="7407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用机器码计算乘法  </a:t>
            </a:r>
          </a:p>
        </p:txBody>
      </p:sp>
    </p:spTree>
    <p:extLst>
      <p:ext uri="{BB962C8B-B14F-4D97-AF65-F5344CB8AC3E}">
        <p14:creationId xmlns:p14="http://schemas.microsoft.com/office/powerpoint/2010/main" val="1465501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7903FE4-B8E8-415C-F2A4-3312B336E5E5}"/>
              </a:ext>
            </a:extLst>
          </p:cNvPr>
          <p:cNvSpPr txBox="1"/>
          <p:nvPr/>
        </p:nvSpPr>
        <p:spPr>
          <a:xfrm>
            <a:off x="2856170" y="632446"/>
            <a:ext cx="6479659" cy="82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b="1" dirty="0">
                <a:latin typeface="得意黑" pitchFamily="2" charset="-122"/>
                <a:ea typeface="得意黑" pitchFamily="2" charset="-122"/>
              </a:rPr>
              <a:t>计算机组成原理</a:t>
            </a:r>
            <a:r>
              <a:rPr lang="en-US" altLang="zh-CN" sz="3600" b="1" dirty="0">
                <a:latin typeface="得意黑" pitchFamily="2" charset="-122"/>
                <a:ea typeface="得意黑" pitchFamily="2" charset="-122"/>
              </a:rPr>
              <a:t>——</a:t>
            </a:r>
            <a:r>
              <a:rPr lang="zh-CN" altLang="en-US" sz="3600" b="1" dirty="0">
                <a:latin typeface="得意黑" pitchFamily="2" charset="-122"/>
                <a:ea typeface="得意黑" pitchFamily="2" charset="-122"/>
              </a:rPr>
              <a:t>用机器码计算乘法</a:t>
            </a:r>
            <a:endParaRPr lang="en-US" altLang="zh-CN" sz="3600" b="1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A216300-9D98-E84E-760C-F60C1C2C75DF}"/>
              </a:ext>
            </a:extLst>
          </p:cNvPr>
          <p:cNvSpPr txBox="1"/>
          <p:nvPr/>
        </p:nvSpPr>
        <p:spPr>
          <a:xfrm>
            <a:off x="3696144" y="2707702"/>
            <a:ext cx="479971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800" dirty="0">
                <a:latin typeface="得意黑" pitchFamily="2" charset="-122"/>
                <a:ea typeface="得意黑" pitchFamily="2" charset="-122"/>
              </a:rPr>
              <a:t>THANK YOU</a:t>
            </a:r>
            <a:endParaRPr lang="zh-CN" altLang="en-US" sz="8800" dirty="0">
              <a:latin typeface="得意黑" pitchFamily="2" charset="-122"/>
              <a:ea typeface="得意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2767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799</TotalTime>
  <Words>1170</Words>
  <Application>Microsoft Office PowerPoint</Application>
  <PresentationFormat>宽屏</PresentationFormat>
  <Paragraphs>188</Paragraphs>
  <Slides>9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得意黑</vt:lpstr>
      <vt:lpstr>Calibri Light</vt:lpstr>
      <vt:lpstr>Calibri</vt:lpstr>
      <vt:lpstr>等线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无果花</dc:creator>
  <cp:lastModifiedBy>无果花</cp:lastModifiedBy>
  <cp:revision>23</cp:revision>
  <dcterms:created xsi:type="dcterms:W3CDTF">2022-11-20T13:31:42Z</dcterms:created>
  <dcterms:modified xsi:type="dcterms:W3CDTF">2023-02-25T16:32:40Z</dcterms:modified>
</cp:coreProperties>
</file>

<file path=docProps/thumbnail.jpeg>
</file>